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67" r:id="rId5"/>
    <p:sldId id="268" r:id="rId6"/>
    <p:sldId id="270" r:id="rId7"/>
    <p:sldId id="271" r:id="rId8"/>
    <p:sldId id="274" r:id="rId9"/>
    <p:sldId id="27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6" autoAdjust="0"/>
  </p:normalViewPr>
  <p:slideViewPr>
    <p:cSldViewPr showGuides="1">
      <p:cViewPr varScale="1">
        <p:scale>
          <a:sx n="92" d="100"/>
          <a:sy n="92" d="100"/>
        </p:scale>
        <p:origin x="10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06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229394"/>
            <a:ext cx="4320480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endParaRPr lang="de-CH" sz="1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37720" y="229394"/>
            <a:ext cx="1243608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D3AD8FE0-DA8D-4E18-B8A1-7AC4274A977A}" type="datetimeFigureOut">
              <a:rPr lang="de-CH" sz="1050" smtClean="0"/>
              <a:t>02.06.2025</a:t>
            </a:fld>
            <a:endParaRPr lang="de-CH" sz="105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489143"/>
            <a:ext cx="4320480" cy="3313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de-CH" sz="1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37720" y="8489145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1000" smtClean="0"/>
              <a:t>‹Nr.›</a:t>
            </a:fld>
            <a:endParaRPr lang="de-CH" sz="10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20688" y="229394"/>
            <a:ext cx="4032448" cy="310158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0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69160" y="229394"/>
            <a:ext cx="1368152" cy="310158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000"/>
            </a:lvl1pPr>
          </a:lstStyle>
          <a:p>
            <a:fld id="{67103740-C717-4353-A962-7DFFEF2467DB}" type="datetimeFigureOut">
              <a:rPr lang="de-CH" smtClean="0"/>
              <a:pPr/>
              <a:t>02.06.2025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28650"/>
            <a:ext cx="5449821" cy="408736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885878"/>
            <a:ext cx="5449821" cy="350254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20688" y="8460433"/>
            <a:ext cx="4032448" cy="34295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69160" y="8460432"/>
            <a:ext cx="1368152" cy="34295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/>
            </a:lvl1pPr>
          </a:lstStyle>
          <a:p>
            <a:fld id="{3A493298-6094-4361-B311-891E531296F6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A2804-52A0-BCA7-751F-A7EF392F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549BB3-AD4B-B854-2EEA-4B5319F42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6F4744-AD36-213F-DF6C-80EDF8088A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EF917-D4DD-16A0-B5C9-C3F437ADE5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5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A2804-52A0-BCA7-751F-A7EF392F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549BB3-AD4B-B854-2EEA-4B5319F42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6F4744-AD36-213F-DF6C-80EDF8088A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EF917-D4DD-16A0-B5C9-C3F437ADE5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5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C337B-59BB-D2B2-4706-2EB08475D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B804C7-2F70-22C2-EEA7-8B504CF1E3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990CA5-AEB3-38A7-D881-A26E294B8F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8F4F1-DD5B-B62A-004A-1972E6FBDC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54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45674-2D92-806C-6194-CFFCB5278F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BDC4BB-CC4C-973F-1FB3-FB081AF662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D67D0A-FDC3-9E1E-AE8D-0BE6C611C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77AEC-CAAC-C422-E2A3-AA97563CD8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29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A2804-52A0-BCA7-751F-A7EF392F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549BB3-AD4B-B854-2EEA-4B5319F42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6F4744-AD36-213F-DF6C-80EDF8088A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EF917-D4DD-16A0-B5C9-C3F437ADE5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A2804-52A0-BCA7-751F-A7EF392F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549BB3-AD4B-B854-2EEA-4B5319F42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628650"/>
            <a:ext cx="5449888" cy="40878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6F4744-AD36-213F-DF6C-80EDF8088A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EF917-D4DD-16A0-B5C9-C3F437ADE5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057E-BB66-4716-A5ED-4DEEA711112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dun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A738269E-F417-41FC-AF27-9DDCCE9073DE}"/>
              </a:ext>
            </a:extLst>
          </p:cNvPr>
          <p:cNvSpPr/>
          <p:nvPr userDrawn="1"/>
        </p:nvSpPr>
        <p:spPr>
          <a:xfrm>
            <a:off x="-3" y="-7591"/>
            <a:ext cx="9144002" cy="6865588"/>
          </a:xfrm>
          <a:custGeom>
            <a:avLst/>
            <a:gdLst>
              <a:gd name="connsiteX0" fmla="*/ 0 w 9144002"/>
              <a:gd name="connsiteY0" fmla="*/ 0 h 6865588"/>
              <a:gd name="connsiteX1" fmla="*/ 1137065 w 9144002"/>
              <a:gd name="connsiteY1" fmla="*/ 0 h 6865588"/>
              <a:gd name="connsiteX2" fmla="*/ 9144002 w 9144002"/>
              <a:gd name="connsiteY2" fmla="*/ 3653849 h 6865588"/>
              <a:gd name="connsiteX3" fmla="*/ 9144002 w 9144002"/>
              <a:gd name="connsiteY3" fmla="*/ 6865588 h 6865588"/>
              <a:gd name="connsiteX4" fmla="*/ 0 w 9144002"/>
              <a:gd name="connsiteY4" fmla="*/ 6865588 h 6865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2" h="6865588">
                <a:moveTo>
                  <a:pt x="0" y="0"/>
                </a:moveTo>
                <a:lnTo>
                  <a:pt x="1137065" y="0"/>
                </a:lnTo>
                <a:lnTo>
                  <a:pt x="9144002" y="3653849"/>
                </a:lnTo>
                <a:lnTo>
                  <a:pt x="9144002" y="6865588"/>
                </a:lnTo>
                <a:lnTo>
                  <a:pt x="0" y="686558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Rechtwinkliges Dreieck 22">
            <a:extLst>
              <a:ext uri="{FF2B5EF4-FFF2-40B4-BE49-F238E27FC236}">
                <a16:creationId xmlns:a16="http://schemas.microsoft.com/office/drawing/2014/main" id="{428C5D6D-868F-4497-A9F5-5D76AD06058E}"/>
              </a:ext>
            </a:extLst>
          </p:cNvPr>
          <p:cNvSpPr/>
          <p:nvPr userDrawn="1"/>
        </p:nvSpPr>
        <p:spPr>
          <a:xfrm rot="5400000">
            <a:off x="1637967" y="-1645559"/>
            <a:ext cx="2958607" cy="623454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CFCC14BC-EFFB-41B2-8278-AEF3C1D663C8}"/>
              </a:ext>
            </a:extLst>
          </p:cNvPr>
          <p:cNvSpPr/>
          <p:nvPr userDrawn="1"/>
        </p:nvSpPr>
        <p:spPr>
          <a:xfrm rot="10800000">
            <a:off x="1143000" y="-7590"/>
            <a:ext cx="8001000" cy="4693890"/>
          </a:xfrm>
          <a:custGeom>
            <a:avLst/>
            <a:gdLst>
              <a:gd name="connsiteX0" fmla="*/ 8001000 w 8001000"/>
              <a:gd name="connsiteY0" fmla="*/ 4693890 h 4693890"/>
              <a:gd name="connsiteX1" fmla="*/ 0 w 8001000"/>
              <a:gd name="connsiteY1" fmla="*/ 4693890 h 4693890"/>
              <a:gd name="connsiteX2" fmla="*/ 0 w 8001000"/>
              <a:gd name="connsiteY2" fmla="*/ 0 h 4693890"/>
              <a:gd name="connsiteX3" fmla="*/ 1 w 8001000"/>
              <a:gd name="connsiteY3" fmla="*/ 1 h 4693890"/>
              <a:gd name="connsiteX4" fmla="*/ 1 w 8001000"/>
              <a:gd name="connsiteY4" fmla="*/ 1040042 h 4693890"/>
              <a:gd name="connsiteX5" fmla="*/ 7980216 w 8001000"/>
              <a:gd name="connsiteY5" fmla="*/ 4681697 h 469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01000" h="4693890">
                <a:moveTo>
                  <a:pt x="8001000" y="4693890"/>
                </a:moveTo>
                <a:lnTo>
                  <a:pt x="0" y="4693890"/>
                </a:lnTo>
                <a:lnTo>
                  <a:pt x="0" y="0"/>
                </a:lnTo>
                <a:lnTo>
                  <a:pt x="1" y="1"/>
                </a:lnTo>
                <a:lnTo>
                  <a:pt x="1" y="1040042"/>
                </a:lnTo>
                <a:lnTo>
                  <a:pt x="7980216" y="468169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9" y="3359020"/>
            <a:ext cx="6553224" cy="1579984"/>
          </a:xfrm>
        </p:spPr>
        <p:txBody>
          <a:bodyPr anchor="t"/>
          <a:lstStyle>
            <a:lvl1pPr algn="l">
              <a:defRPr sz="2800" b="0" spc="0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5" name="Rechtwinkliges Dreieck 24">
            <a:extLst>
              <a:ext uri="{FF2B5EF4-FFF2-40B4-BE49-F238E27FC236}">
                <a16:creationId xmlns:a16="http://schemas.microsoft.com/office/drawing/2014/main" id="{7CA249BC-2D51-423C-842D-E32DEEDA0F50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7089" y="5181600"/>
            <a:ext cx="5545111" cy="911696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Vorname Name, Funktion</a:t>
            </a:r>
            <a:br>
              <a:rPr lang="de-DE" dirty="0"/>
            </a:br>
            <a:r>
              <a:rPr lang="de-DE" dirty="0"/>
              <a:t>Ort, XX.XX.20XX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C5B6249B-2D1B-48FE-BBEF-E03919D7A6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3D53C068-C5B4-405B-9AF7-1557954FCDEC}"/>
              </a:ext>
            </a:extLst>
          </p:cNvPr>
          <p:cNvSpPr/>
          <p:nvPr userDrawn="1"/>
        </p:nvSpPr>
        <p:spPr>
          <a:xfrm>
            <a:off x="0" y="1127239"/>
            <a:ext cx="9144000" cy="5730760"/>
          </a:xfrm>
          <a:custGeom>
            <a:avLst/>
            <a:gdLst>
              <a:gd name="connsiteX0" fmla="*/ 0 w 9144000"/>
              <a:gd name="connsiteY0" fmla="*/ 0 h 5730760"/>
              <a:gd name="connsiteX1" fmla="*/ 9144000 w 9144000"/>
              <a:gd name="connsiteY1" fmla="*/ 3237864 h 5730760"/>
              <a:gd name="connsiteX2" fmla="*/ 9144000 w 9144000"/>
              <a:gd name="connsiteY2" fmla="*/ 5730760 h 5730760"/>
              <a:gd name="connsiteX3" fmla="*/ 0 w 9144000"/>
              <a:gd name="connsiteY3" fmla="*/ 5730760 h 573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5730760">
                <a:moveTo>
                  <a:pt x="0" y="0"/>
                </a:moveTo>
                <a:lnTo>
                  <a:pt x="9144000" y="3237864"/>
                </a:lnTo>
                <a:lnTo>
                  <a:pt x="9144000" y="5730760"/>
                </a:lnTo>
                <a:lnTo>
                  <a:pt x="0" y="57307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841B1621-E6F2-4005-BBB6-F829B40514EF}"/>
              </a:ext>
            </a:extLst>
          </p:cNvPr>
          <p:cNvSpPr/>
          <p:nvPr userDrawn="1"/>
        </p:nvSpPr>
        <p:spPr>
          <a:xfrm rot="10800000">
            <a:off x="-1" y="0"/>
            <a:ext cx="9144001" cy="4365103"/>
          </a:xfrm>
          <a:custGeom>
            <a:avLst/>
            <a:gdLst>
              <a:gd name="connsiteX0" fmla="*/ 9144001 w 9144001"/>
              <a:gd name="connsiteY0" fmla="*/ 4365103 h 4365103"/>
              <a:gd name="connsiteX1" fmla="*/ 0 w 9144001"/>
              <a:gd name="connsiteY1" fmla="*/ 4365103 h 4365103"/>
              <a:gd name="connsiteX2" fmla="*/ 0 w 9144001"/>
              <a:gd name="connsiteY2" fmla="*/ 0 h 4365103"/>
              <a:gd name="connsiteX3" fmla="*/ 9144001 w 9144001"/>
              <a:gd name="connsiteY3" fmla="*/ 3237864 h 436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1" h="4365103">
                <a:moveTo>
                  <a:pt x="9144001" y="4365103"/>
                </a:moveTo>
                <a:lnTo>
                  <a:pt x="0" y="4365103"/>
                </a:lnTo>
                <a:lnTo>
                  <a:pt x="0" y="0"/>
                </a:lnTo>
                <a:lnTo>
                  <a:pt x="9144001" y="323786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F03BE10-8447-4C22-AA4D-5C0440776FC2}"/>
              </a:ext>
            </a:extLst>
          </p:cNvPr>
          <p:cNvSpPr/>
          <p:nvPr userDrawn="1"/>
        </p:nvSpPr>
        <p:spPr>
          <a:xfrm>
            <a:off x="715962" y="709612"/>
            <a:ext cx="7704137" cy="543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10" name="Rechtwinkliges Dreieck 9">
            <a:extLst>
              <a:ext uri="{FF2B5EF4-FFF2-40B4-BE49-F238E27FC236}">
                <a16:creationId xmlns:a16="http://schemas.microsoft.com/office/drawing/2014/main" id="{6C90CC43-FAF9-44A6-BA18-C0AB417434C5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DC788E3F-D132-49C6-9EC9-8F5CE5BBA01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200800" cy="648072"/>
          </a:xfrm>
        </p:spPr>
        <p:txBody>
          <a:bodyPr/>
          <a:lstStyle>
            <a:lvl1pPr>
              <a:defRPr sz="2800" spc="0" baseline="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801813"/>
            <a:ext cx="7200800" cy="4003451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8804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2018923"/>
            <a:ext cx="3888234" cy="415803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3333-CD92-49C2-850F-72AD97E956D3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1E74F49-9A7D-439B-9253-BEA4FAB53D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2363" y="2019300"/>
            <a:ext cx="3671887" cy="4079875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9A1DA716-2ED2-48DF-9DC0-AA42308B2A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32363" y="6183516"/>
            <a:ext cx="3671887" cy="141083"/>
          </a:xfrm>
        </p:spPr>
        <p:txBody>
          <a:bodyPr/>
          <a:lstStyle>
            <a:lvl1pPr>
              <a:defRPr sz="1200"/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Bildlegende</a:t>
            </a:r>
          </a:p>
        </p:txBody>
      </p:sp>
    </p:spTree>
    <p:extLst>
      <p:ext uri="{BB962C8B-B14F-4D97-AF65-F5344CB8AC3E}">
        <p14:creationId xmlns:p14="http://schemas.microsoft.com/office/powerpoint/2010/main" val="2712163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4AF7-B6AF-4D48-89B7-98B902CCB7FA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031F2208-77F6-4ABF-B361-0887DF9B4F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0825" y="260350"/>
            <a:ext cx="4177161" cy="6337300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76E7BDF9-35F7-496D-8253-9176DD960C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5819" y="5949280"/>
            <a:ext cx="3888432" cy="397613"/>
          </a:xfrm>
        </p:spPr>
        <p:txBody>
          <a:bodyPr/>
          <a:lstStyle>
            <a:lvl1pPr algn="l">
              <a:defRPr sz="1200"/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03A802F5-EF73-4273-AB55-0062A05D1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016" y="908720"/>
            <a:ext cx="3888432" cy="720080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07B6BF6-A79F-48FB-A2E4-5F3551094A5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716018" y="1801813"/>
            <a:ext cx="3888234" cy="4086361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6016" y="1294647"/>
            <a:ext cx="3888234" cy="4593528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CDD7-9CAD-4C0E-8C4A-F2D48E873546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031F2208-77F6-4ABF-B361-0887DF9B4F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268760"/>
            <a:ext cx="3888236" cy="4608512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76E7BDF9-35F7-496D-8253-9176DD960C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949280"/>
            <a:ext cx="8064501" cy="397613"/>
          </a:xfrm>
        </p:spPr>
        <p:txBody>
          <a:bodyPr/>
          <a:lstStyle>
            <a:lvl1pPr algn="l">
              <a:defRPr sz="1200"/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Bildlegende</a:t>
            </a:r>
          </a:p>
        </p:txBody>
      </p:sp>
    </p:spTree>
    <p:extLst>
      <p:ext uri="{BB962C8B-B14F-4D97-AF65-F5344CB8AC3E}">
        <p14:creationId xmlns:p14="http://schemas.microsoft.com/office/powerpoint/2010/main" val="2512691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9738-F654-4320-9AF5-6C35424536C4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1E74F49-9A7D-439B-9253-BEA4FAB53D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268760"/>
            <a:ext cx="3888236" cy="4608512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9A1DA716-2ED2-48DF-9DC0-AA42308B2A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949280"/>
            <a:ext cx="8064501" cy="397613"/>
          </a:xfrm>
        </p:spPr>
        <p:txBody>
          <a:bodyPr/>
          <a:lstStyle>
            <a:lvl1pPr algn="r">
              <a:defRPr sz="1200"/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10" name="Bildplatzhalter 10">
            <a:extLst>
              <a:ext uri="{FF2B5EF4-FFF2-40B4-BE49-F238E27FC236}">
                <a16:creationId xmlns:a16="http://schemas.microsoft.com/office/drawing/2014/main" id="{9B4E3621-AB32-4279-91D9-228B36A3C2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16014" y="1268760"/>
            <a:ext cx="3888236" cy="4608512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74038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28EDA63B-DB8D-41C7-B86D-8909A4F922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0825" y="260350"/>
            <a:ext cx="8642350" cy="6337300"/>
          </a:xfrm>
          <a:custGeom>
            <a:avLst/>
            <a:gdLst>
              <a:gd name="connsiteX0" fmla="*/ 0 w 8642350"/>
              <a:gd name="connsiteY0" fmla="*/ 0 h 6337300"/>
              <a:gd name="connsiteX1" fmla="*/ 8642350 w 8642350"/>
              <a:gd name="connsiteY1" fmla="*/ 0 h 6337300"/>
              <a:gd name="connsiteX2" fmla="*/ 8642350 w 8642350"/>
              <a:gd name="connsiteY2" fmla="*/ 1659490 h 6337300"/>
              <a:gd name="connsiteX3" fmla="*/ 5938510 w 8642350"/>
              <a:gd name="connsiteY3" fmla="*/ 6337300 h 6337300"/>
              <a:gd name="connsiteX4" fmla="*/ 0 w 8642350"/>
              <a:gd name="connsiteY4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350" h="6337300">
                <a:moveTo>
                  <a:pt x="0" y="0"/>
                </a:moveTo>
                <a:lnTo>
                  <a:pt x="8642350" y="0"/>
                </a:lnTo>
                <a:lnTo>
                  <a:pt x="8642350" y="1659490"/>
                </a:lnTo>
                <a:lnTo>
                  <a:pt x="5938510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" tIns="756000" rIns="72000" bIns="72000" anchor="ctr" anchorCtr="0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C318F3A-5816-4667-9126-E87D76F247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03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A797FFFC-1431-44D4-8083-39EA5804081B}"/>
              </a:ext>
            </a:extLst>
          </p:cNvPr>
          <p:cNvSpPr/>
          <p:nvPr userDrawn="1"/>
        </p:nvSpPr>
        <p:spPr>
          <a:xfrm>
            <a:off x="250825" y="260350"/>
            <a:ext cx="8642350" cy="6337300"/>
          </a:xfrm>
          <a:custGeom>
            <a:avLst/>
            <a:gdLst>
              <a:gd name="connsiteX0" fmla="*/ 0 w 8642350"/>
              <a:gd name="connsiteY0" fmla="*/ 0 h 6337300"/>
              <a:gd name="connsiteX1" fmla="*/ 8642350 w 8642350"/>
              <a:gd name="connsiteY1" fmla="*/ 0 h 6337300"/>
              <a:gd name="connsiteX2" fmla="*/ 8642350 w 8642350"/>
              <a:gd name="connsiteY2" fmla="*/ 1659490 h 6337300"/>
              <a:gd name="connsiteX3" fmla="*/ 5938510 w 8642350"/>
              <a:gd name="connsiteY3" fmla="*/ 6337300 h 6337300"/>
              <a:gd name="connsiteX4" fmla="*/ 0 w 8642350"/>
              <a:gd name="connsiteY4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350" h="6337300">
                <a:moveTo>
                  <a:pt x="0" y="0"/>
                </a:moveTo>
                <a:lnTo>
                  <a:pt x="8642350" y="0"/>
                </a:lnTo>
                <a:lnTo>
                  <a:pt x="8642350" y="1659490"/>
                </a:lnTo>
                <a:lnTo>
                  <a:pt x="5938510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8" y="2810107"/>
            <a:ext cx="7489328" cy="1987045"/>
          </a:xfrm>
        </p:spPr>
        <p:txBody>
          <a:bodyPr anchor="t"/>
          <a:lstStyle>
            <a:lvl1pPr algn="ctr">
              <a:defRPr sz="2800" b="0" spc="0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 </a:t>
            </a:r>
            <a:br>
              <a:rPr lang="de-DE" dirty="0"/>
            </a:br>
            <a:r>
              <a:rPr lang="de-DE" dirty="0"/>
              <a:t>bearbeiten</a:t>
            </a:r>
            <a:endParaRPr lang="de-CH" dirty="0"/>
          </a:p>
        </p:txBody>
      </p:sp>
      <p:sp>
        <p:nvSpPr>
          <p:cNvPr id="25" name="Rechtwinkliges Dreieck 24">
            <a:extLst>
              <a:ext uri="{FF2B5EF4-FFF2-40B4-BE49-F238E27FC236}">
                <a16:creationId xmlns:a16="http://schemas.microsoft.com/office/drawing/2014/main" id="{7CA249BC-2D51-423C-842D-E32DEEDA0F50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C5B6249B-2D1B-48FE-BBEF-E03919D7A6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C8322047-7C8F-41F6-8F85-5B21778691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6009753"/>
            <a:ext cx="4681017" cy="51559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CH" sz="1400" b="1" dirty="0">
                <a:solidFill>
                  <a:schemeClr val="accent1"/>
                </a:solidFill>
              </a:rPr>
              <a:t>/ </a:t>
            </a:r>
            <a:r>
              <a:rPr lang="de-CH" sz="1400" b="1" dirty="0"/>
              <a:t>Alzheimer Schweiz  </a:t>
            </a:r>
            <a:r>
              <a:rPr lang="de-CH" sz="1200" dirty="0"/>
              <a:t>•  </a:t>
            </a:r>
            <a:r>
              <a:rPr lang="de-CH" sz="1400" dirty="0"/>
              <a:t>Gurtengasse 3  </a:t>
            </a:r>
            <a:r>
              <a:rPr lang="de-CH" sz="1200" dirty="0"/>
              <a:t>•  </a:t>
            </a:r>
            <a:r>
              <a:rPr lang="de-CH" sz="1400" dirty="0"/>
              <a:t>3011 Bern</a:t>
            </a:r>
            <a:br>
              <a:rPr lang="de-CH" dirty="0"/>
            </a:br>
            <a:r>
              <a:rPr lang="de-CH" dirty="0"/>
              <a:t>   </a:t>
            </a:r>
            <a:r>
              <a:rPr lang="de-CH" sz="1400" dirty="0"/>
              <a:t>Tel. 058 058 80 20  </a:t>
            </a:r>
            <a:r>
              <a:rPr lang="de-CH" sz="1200" dirty="0"/>
              <a:t>•  </a:t>
            </a:r>
            <a:r>
              <a:rPr lang="de-CH" sz="1400" dirty="0" err="1"/>
              <a:t>info@alz.ch</a:t>
            </a:r>
            <a:r>
              <a:rPr lang="de-CH" sz="1400" dirty="0"/>
              <a:t>  </a:t>
            </a:r>
            <a:r>
              <a:rPr lang="de-CH" sz="1200" dirty="0"/>
              <a:t>•  </a:t>
            </a:r>
            <a:r>
              <a:rPr lang="de-CH" sz="1400" dirty="0" err="1"/>
              <a:t>alz.ch</a:t>
            </a:r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342238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1275F-B59F-42E6-80B7-4F22A0DA82BD}" type="datetime1">
              <a:rPr lang="de-CH" smtClean="0"/>
              <a:t>02.06.2025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91CB-967C-4F1A-9F8B-95ED67DA0D9D}" type="datetime1">
              <a:rPr lang="de-CH" smtClean="0"/>
              <a:t>02.06.2025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E6096B78-36EF-4A4B-9ACC-B9D34ED5CD56}"/>
              </a:ext>
            </a:extLst>
          </p:cNvPr>
          <p:cNvSpPr/>
          <p:nvPr userDrawn="1"/>
        </p:nvSpPr>
        <p:spPr>
          <a:xfrm>
            <a:off x="0" y="494420"/>
            <a:ext cx="9144000" cy="6363579"/>
          </a:xfrm>
          <a:custGeom>
            <a:avLst/>
            <a:gdLst>
              <a:gd name="connsiteX0" fmla="*/ 0 w 9144000"/>
              <a:gd name="connsiteY0" fmla="*/ 0 h 6363579"/>
              <a:gd name="connsiteX1" fmla="*/ 9144000 w 9144000"/>
              <a:gd name="connsiteY1" fmla="*/ 3267955 h 6363579"/>
              <a:gd name="connsiteX2" fmla="*/ 9144000 w 9144000"/>
              <a:gd name="connsiteY2" fmla="*/ 6363579 h 6363579"/>
              <a:gd name="connsiteX3" fmla="*/ 0 w 9144000"/>
              <a:gd name="connsiteY3" fmla="*/ 6363579 h 636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6363579">
                <a:moveTo>
                  <a:pt x="0" y="0"/>
                </a:moveTo>
                <a:lnTo>
                  <a:pt x="9144000" y="3267955"/>
                </a:lnTo>
                <a:lnTo>
                  <a:pt x="9144000" y="6363579"/>
                </a:lnTo>
                <a:lnTo>
                  <a:pt x="0" y="6363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E5B4FD90-E3DF-4609-8C6E-56AE19B5B721}"/>
              </a:ext>
            </a:extLst>
          </p:cNvPr>
          <p:cNvSpPr/>
          <p:nvPr userDrawn="1"/>
        </p:nvSpPr>
        <p:spPr>
          <a:xfrm rot="10800000">
            <a:off x="0" y="-1"/>
            <a:ext cx="9144000" cy="3762374"/>
          </a:xfrm>
          <a:custGeom>
            <a:avLst/>
            <a:gdLst>
              <a:gd name="connsiteX0" fmla="*/ 9144000 w 9144000"/>
              <a:gd name="connsiteY0" fmla="*/ 3762374 h 3762374"/>
              <a:gd name="connsiteX1" fmla="*/ 0 w 9144000"/>
              <a:gd name="connsiteY1" fmla="*/ 3762374 h 3762374"/>
              <a:gd name="connsiteX2" fmla="*/ 0 w 9144000"/>
              <a:gd name="connsiteY2" fmla="*/ 0 h 3762374"/>
              <a:gd name="connsiteX3" fmla="*/ 9144000 w 9144000"/>
              <a:gd name="connsiteY3" fmla="*/ 3267955 h 376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3762374">
                <a:moveTo>
                  <a:pt x="9144000" y="3762374"/>
                </a:moveTo>
                <a:lnTo>
                  <a:pt x="0" y="3762374"/>
                </a:lnTo>
                <a:lnTo>
                  <a:pt x="0" y="0"/>
                </a:lnTo>
                <a:lnTo>
                  <a:pt x="9144000" y="326795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Rechtwinkliges Dreieck 16">
            <a:extLst>
              <a:ext uri="{FF2B5EF4-FFF2-40B4-BE49-F238E27FC236}">
                <a16:creationId xmlns:a16="http://schemas.microsoft.com/office/drawing/2014/main" id="{1E213199-A045-463F-B2C8-34B2F3E7C4C2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E8557CB7-0E94-40E3-A9EC-5B515F9591D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9" y="2784764"/>
            <a:ext cx="6553224" cy="1330036"/>
          </a:xfrm>
        </p:spPr>
        <p:txBody>
          <a:bodyPr anchor="t"/>
          <a:lstStyle>
            <a:lvl1pPr algn="l">
              <a:defRPr sz="2800" b="0" spc="0" baseline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7089" y="4364966"/>
            <a:ext cx="5545111" cy="1728329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Vorname Name, Funktion</a:t>
            </a:r>
            <a:br>
              <a:rPr lang="de-DE" dirty="0"/>
            </a:br>
            <a:r>
              <a:rPr lang="de-DE" dirty="0"/>
              <a:t>Ort, XX.XX.20XX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09" y="5946276"/>
            <a:ext cx="2164109" cy="4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3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zw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A797FFFC-1431-44D4-8083-39EA5804081B}"/>
              </a:ext>
            </a:extLst>
          </p:cNvPr>
          <p:cNvSpPr/>
          <p:nvPr userDrawn="1"/>
        </p:nvSpPr>
        <p:spPr>
          <a:xfrm>
            <a:off x="250825" y="260350"/>
            <a:ext cx="8642350" cy="6337300"/>
          </a:xfrm>
          <a:custGeom>
            <a:avLst/>
            <a:gdLst>
              <a:gd name="connsiteX0" fmla="*/ 0 w 8642350"/>
              <a:gd name="connsiteY0" fmla="*/ 0 h 6337300"/>
              <a:gd name="connsiteX1" fmla="*/ 8642350 w 8642350"/>
              <a:gd name="connsiteY1" fmla="*/ 0 h 6337300"/>
              <a:gd name="connsiteX2" fmla="*/ 8642350 w 8642350"/>
              <a:gd name="connsiteY2" fmla="*/ 1659490 h 6337300"/>
              <a:gd name="connsiteX3" fmla="*/ 5938510 w 8642350"/>
              <a:gd name="connsiteY3" fmla="*/ 6337300 h 6337300"/>
              <a:gd name="connsiteX4" fmla="*/ 0 w 8642350"/>
              <a:gd name="connsiteY4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350" h="6337300">
                <a:moveTo>
                  <a:pt x="0" y="0"/>
                </a:moveTo>
                <a:lnTo>
                  <a:pt x="8642350" y="0"/>
                </a:lnTo>
                <a:lnTo>
                  <a:pt x="8642350" y="1659490"/>
                </a:lnTo>
                <a:lnTo>
                  <a:pt x="5938510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8" y="2172832"/>
            <a:ext cx="7273303" cy="824120"/>
          </a:xfrm>
        </p:spPr>
        <p:txBody>
          <a:bodyPr anchor="t"/>
          <a:lstStyle>
            <a:lvl1pPr algn="l">
              <a:defRPr sz="2400" b="0" spc="0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5" name="Rechtwinkliges Dreieck 24">
            <a:extLst>
              <a:ext uri="{FF2B5EF4-FFF2-40B4-BE49-F238E27FC236}">
                <a16:creationId xmlns:a16="http://schemas.microsoft.com/office/drawing/2014/main" id="{7CA249BC-2D51-423C-842D-E32DEEDA0F50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7089" y="3413156"/>
            <a:ext cx="5761135" cy="2104076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Vorname Name, Funktion</a:t>
            </a:r>
            <a:br>
              <a:rPr lang="de-DE" dirty="0"/>
            </a:br>
            <a:r>
              <a:rPr lang="de-DE" dirty="0"/>
              <a:t>Kontakt: name@alz.ch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Ort, XX. Monat 20XX</a:t>
            </a:r>
            <a:br>
              <a:rPr lang="de-DE" dirty="0"/>
            </a:br>
            <a:r>
              <a:rPr lang="de-DE" dirty="0" err="1"/>
              <a:t>Lieux</a:t>
            </a:r>
            <a:r>
              <a:rPr lang="de-DE" dirty="0"/>
              <a:t>, XX </a:t>
            </a:r>
            <a:r>
              <a:rPr lang="de-DE" dirty="0" err="1"/>
              <a:t>mois</a:t>
            </a:r>
            <a:r>
              <a:rPr lang="de-DE" dirty="0"/>
              <a:t> 20XX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C5B6249B-2D1B-48FE-BBEF-E03919D7A6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226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dun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A797FFFC-1431-44D4-8083-39EA5804081B}"/>
              </a:ext>
            </a:extLst>
          </p:cNvPr>
          <p:cNvSpPr/>
          <p:nvPr userDrawn="1"/>
        </p:nvSpPr>
        <p:spPr>
          <a:xfrm>
            <a:off x="250825" y="260350"/>
            <a:ext cx="8642350" cy="6337300"/>
          </a:xfrm>
          <a:custGeom>
            <a:avLst/>
            <a:gdLst>
              <a:gd name="connsiteX0" fmla="*/ 0 w 8642350"/>
              <a:gd name="connsiteY0" fmla="*/ 0 h 6337300"/>
              <a:gd name="connsiteX1" fmla="*/ 8642350 w 8642350"/>
              <a:gd name="connsiteY1" fmla="*/ 0 h 6337300"/>
              <a:gd name="connsiteX2" fmla="*/ 8642350 w 8642350"/>
              <a:gd name="connsiteY2" fmla="*/ 1659490 h 6337300"/>
              <a:gd name="connsiteX3" fmla="*/ 5938510 w 8642350"/>
              <a:gd name="connsiteY3" fmla="*/ 6337300 h 6337300"/>
              <a:gd name="connsiteX4" fmla="*/ 0 w 8642350"/>
              <a:gd name="connsiteY4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350" h="6337300">
                <a:moveTo>
                  <a:pt x="0" y="0"/>
                </a:moveTo>
                <a:lnTo>
                  <a:pt x="8642350" y="0"/>
                </a:lnTo>
                <a:lnTo>
                  <a:pt x="8642350" y="1659490"/>
                </a:lnTo>
                <a:lnTo>
                  <a:pt x="5938510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8" y="3140968"/>
            <a:ext cx="7273303" cy="1656184"/>
          </a:xfrm>
        </p:spPr>
        <p:txBody>
          <a:bodyPr anchor="t"/>
          <a:lstStyle>
            <a:lvl1pPr algn="l">
              <a:defRPr sz="2400" b="0" spc="0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5" name="Rechtwinkliges Dreieck 24">
            <a:extLst>
              <a:ext uri="{FF2B5EF4-FFF2-40B4-BE49-F238E27FC236}">
                <a16:creationId xmlns:a16="http://schemas.microsoft.com/office/drawing/2014/main" id="{7CA249BC-2D51-423C-842D-E32DEEDA0F50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C5B6249B-2D1B-48FE-BBEF-E03919D7A6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191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A797FFFC-1431-44D4-8083-39EA5804081B}"/>
              </a:ext>
            </a:extLst>
          </p:cNvPr>
          <p:cNvSpPr/>
          <p:nvPr userDrawn="1"/>
        </p:nvSpPr>
        <p:spPr>
          <a:xfrm>
            <a:off x="250825" y="260350"/>
            <a:ext cx="8642350" cy="6337300"/>
          </a:xfrm>
          <a:custGeom>
            <a:avLst/>
            <a:gdLst>
              <a:gd name="connsiteX0" fmla="*/ 0 w 8642350"/>
              <a:gd name="connsiteY0" fmla="*/ 0 h 6337300"/>
              <a:gd name="connsiteX1" fmla="*/ 8642350 w 8642350"/>
              <a:gd name="connsiteY1" fmla="*/ 0 h 6337300"/>
              <a:gd name="connsiteX2" fmla="*/ 8642350 w 8642350"/>
              <a:gd name="connsiteY2" fmla="*/ 1659490 h 6337300"/>
              <a:gd name="connsiteX3" fmla="*/ 5938510 w 8642350"/>
              <a:gd name="connsiteY3" fmla="*/ 6337300 h 6337300"/>
              <a:gd name="connsiteX4" fmla="*/ 0 w 8642350"/>
              <a:gd name="connsiteY4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350" h="6337300">
                <a:moveTo>
                  <a:pt x="0" y="0"/>
                </a:moveTo>
                <a:lnTo>
                  <a:pt x="8642350" y="0"/>
                </a:lnTo>
                <a:lnTo>
                  <a:pt x="8642350" y="1659490"/>
                </a:lnTo>
                <a:lnTo>
                  <a:pt x="5938510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7088" y="3140968"/>
            <a:ext cx="7273303" cy="1656184"/>
          </a:xfrm>
        </p:spPr>
        <p:txBody>
          <a:bodyPr anchor="t"/>
          <a:lstStyle>
            <a:lvl1pPr algn="l">
              <a:defRPr sz="2400" b="0" spc="0" baseline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5" name="Rechtwinkliges Dreieck 24">
            <a:extLst>
              <a:ext uri="{FF2B5EF4-FFF2-40B4-BE49-F238E27FC236}">
                <a16:creationId xmlns:a16="http://schemas.microsoft.com/office/drawing/2014/main" id="{7CA249BC-2D51-423C-842D-E32DEEDA0F50}"/>
              </a:ext>
            </a:extLst>
          </p:cNvPr>
          <p:cNvSpPr/>
          <p:nvPr userDrawn="1"/>
        </p:nvSpPr>
        <p:spPr>
          <a:xfrm rot="16200000">
            <a:off x="4905375" y="2619374"/>
            <a:ext cx="5372099" cy="310514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1638A57-40E8-467E-99D8-5F5D6F7C28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89" y="5946276"/>
            <a:ext cx="2164109" cy="446739"/>
          </a:xfrm>
          <a:prstGeom prst="rect">
            <a:avLst/>
          </a:prstGeom>
        </p:spPr>
      </p:pic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C5B6249B-2D1B-48FE-BBEF-E03919D7A6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50825 w 9144000"/>
              <a:gd name="connsiteY0" fmla="*/ 260350 h 6858000"/>
              <a:gd name="connsiteX1" fmla="*/ 250825 w 9144000"/>
              <a:gd name="connsiteY1" fmla="*/ 6597650 h 6858000"/>
              <a:gd name="connsiteX2" fmla="*/ 8893175 w 9144000"/>
              <a:gd name="connsiteY2" fmla="*/ 6597650 h 6858000"/>
              <a:gd name="connsiteX3" fmla="*/ 8893175 w 9144000"/>
              <a:gd name="connsiteY3" fmla="*/ 260350 h 6858000"/>
              <a:gd name="connsiteX4" fmla="*/ 0 w 9144000"/>
              <a:gd name="connsiteY4" fmla="*/ 0 h 6858000"/>
              <a:gd name="connsiteX5" fmla="*/ 9144000 w 9144000"/>
              <a:gd name="connsiteY5" fmla="*/ 0 h 6858000"/>
              <a:gd name="connsiteX6" fmla="*/ 9144000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250825" y="260350"/>
                </a:moveTo>
                <a:lnTo>
                  <a:pt x="250825" y="6597650"/>
                </a:lnTo>
                <a:lnTo>
                  <a:pt x="8893175" y="6597650"/>
                </a:lnTo>
                <a:lnTo>
                  <a:pt x="8893175" y="2603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959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801813"/>
            <a:ext cx="8064698" cy="4147467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DE1B-1972-42C4-AA3B-C9276F4BB5D3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A062AD7-A0C8-48E8-B9EA-959AAA4E1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4525" y="5517232"/>
            <a:ext cx="2879725" cy="575593"/>
          </a:xfrm>
        </p:spPr>
        <p:txBody>
          <a:bodyPr anchor="b"/>
          <a:lstStyle>
            <a:lvl1pPr algn="r">
              <a:defRPr sz="1200"/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Zwei oder dreizeilige Quellen angaben bearbeiten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801813"/>
            <a:ext cx="3888234" cy="437515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0855-9D3D-434C-96B0-CF7A6AE78785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DA1B590-C692-400C-A517-A1C19BA3F09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6018" y="1801813"/>
            <a:ext cx="3888234" cy="437515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8794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itel und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0" y="908720"/>
            <a:ext cx="3888234" cy="720080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 dirty="0"/>
              <a:t>Titelmasterformat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801813"/>
            <a:ext cx="3888234" cy="437515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C6E0-015E-45B7-B5CA-E6F435BB2129}" type="datetime1">
              <a:rPr lang="de-CH" smtClean="0"/>
              <a:t>02.06.2025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DA1B590-C692-400C-A517-A1C19BA3F09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6018" y="1801813"/>
            <a:ext cx="3888234" cy="437515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17AD727-579B-4B41-9682-86C9E8B0BA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6463" y="908051"/>
            <a:ext cx="3887787" cy="720080"/>
          </a:xfrm>
        </p:spPr>
        <p:txBody>
          <a:bodyPr anchor="b"/>
          <a:lstStyle>
            <a:lvl1pPr>
              <a:defRPr sz="2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586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C8446EB-5B0D-45D8-8C12-86205D831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19250" y="1883121"/>
            <a:ext cx="5761038" cy="2409479"/>
          </a:xfrm>
        </p:spPr>
        <p:txBody>
          <a:bodyPr/>
          <a:lstStyle>
            <a:lvl1pPr>
              <a:defRPr sz="2800" spc="3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5A7BECEE-12BC-4751-9FEC-8744A53B80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9250" y="4445001"/>
            <a:ext cx="5761038" cy="496167"/>
          </a:xfrm>
        </p:spPr>
        <p:txBody>
          <a:bodyPr/>
          <a:lstStyle>
            <a:lvl1pPr>
              <a:defRPr sz="1800" spc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18B90963-9E2E-47AA-AAA2-642FA987AF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6176" y="3068961"/>
            <a:ext cx="1584176" cy="1656184"/>
          </a:xfrm>
          <a:solidFill>
            <a:schemeClr val="bg1">
              <a:lumMod val="85000"/>
            </a:schemeClr>
          </a:solidFill>
        </p:spPr>
        <p:txBody>
          <a:bodyPr lIns="72000" tIns="756000" rIns="72000" bIns="72000" anchor="ctr" anchorCtr="0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122394E-1CB5-4248-B47A-DB7E9DFF683A}"/>
              </a:ext>
            </a:extLst>
          </p:cNvPr>
          <p:cNvCxnSpPr>
            <a:cxnSpLocks/>
          </p:cNvCxnSpPr>
          <p:nvPr userDrawn="1"/>
        </p:nvCxnSpPr>
        <p:spPr>
          <a:xfrm>
            <a:off x="7380288" y="1801813"/>
            <a:ext cx="0" cy="1483171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63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9750" y="365125"/>
            <a:ext cx="8064698" cy="126367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750" y="1801813"/>
            <a:ext cx="8064698" cy="4375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55978" y="6401811"/>
            <a:ext cx="1316422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B0A260C-BECA-4960-998D-F299D3099100}" type="datetime1">
              <a:rPr lang="de-CH" smtClean="0"/>
              <a:t>02.06.2025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39749" y="6401811"/>
            <a:ext cx="5615731" cy="14092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44408" y="6407999"/>
            <a:ext cx="359842" cy="1409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EA64E73-DF53-4A0A-8DDF-FE115AB0682A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84" y="436569"/>
            <a:ext cx="1819784" cy="37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5" r:id="rId2"/>
    <p:sldLayoutId id="2147483666" r:id="rId3"/>
    <p:sldLayoutId id="2147483676" r:id="rId4"/>
    <p:sldLayoutId id="2147483678" r:id="rId5"/>
    <p:sldLayoutId id="2147483659" r:id="rId6"/>
    <p:sldLayoutId id="2147483667" r:id="rId7"/>
    <p:sldLayoutId id="2147483673" r:id="rId8"/>
    <p:sldLayoutId id="2147483674" r:id="rId9"/>
    <p:sldLayoutId id="2147483675" r:id="rId10"/>
    <p:sldLayoutId id="2147483668" r:id="rId11"/>
    <p:sldLayoutId id="2147483669" r:id="rId12"/>
    <p:sldLayoutId id="2147483671" r:id="rId13"/>
    <p:sldLayoutId id="2147483670" r:id="rId14"/>
    <p:sldLayoutId id="2147483672" r:id="rId15"/>
    <p:sldLayoutId id="2147483677" r:id="rId16"/>
    <p:sldLayoutId id="2147483663" r:id="rId17"/>
    <p:sldLayoutId id="2147483664" r:id="rId1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61950" algn="l" defTabSz="914400" rtl="0" eaLnBrk="1" latinLnBrk="0" hangingPunct="1">
        <a:lnSpc>
          <a:spcPct val="100000"/>
        </a:lnSpc>
        <a:spcBef>
          <a:spcPts val="0"/>
        </a:spcBef>
        <a:buFont typeface="Symbol" panose="05050102010706020507" pitchFamily="18" charset="2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354013" algn="l" defTabSz="914400" rtl="0" eaLnBrk="1" latinLnBrk="0" hangingPunct="1">
        <a:lnSpc>
          <a:spcPct val="100000"/>
        </a:lnSpc>
        <a:spcBef>
          <a:spcPts val="0"/>
        </a:spcBef>
        <a:buFont typeface="Symbol" panose="05050102010706020507" pitchFamily="18" charset="2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indent="-266700" algn="l" defTabSz="914400" rtl="0" eaLnBrk="1" latinLnBrk="0" hangingPunct="1">
        <a:lnSpc>
          <a:spcPct val="100000"/>
        </a:lnSpc>
        <a:spcBef>
          <a:spcPts val="0"/>
        </a:spcBef>
        <a:buFont typeface="Symbol" panose="05050102010706020507" pitchFamily="18" charset="2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713" indent="-273050" algn="l" defTabSz="914400" rtl="0" eaLnBrk="1" latinLnBrk="0" hangingPunct="1">
        <a:lnSpc>
          <a:spcPct val="100000"/>
        </a:lnSpc>
        <a:spcBef>
          <a:spcPts val="0"/>
        </a:spcBef>
        <a:buFont typeface="Symbol" panose="05050102010706020507" pitchFamily="18" charset="2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5602" userDrawn="1">
          <p15:clr>
            <a:srgbClr val="F26B43"/>
          </p15:clr>
        </p15:guide>
        <p15:guide id="5" pos="5304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11" pos="340" userDrawn="1">
          <p15:clr>
            <a:srgbClr val="F26B43"/>
          </p15:clr>
        </p15:guide>
        <p15:guide id="13" pos="5420" userDrawn="1">
          <p15:clr>
            <a:srgbClr val="F26B43"/>
          </p15:clr>
        </p15:guide>
        <p15:guide id="14" orient="horz" pos="11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1.png"/><Relationship Id="rId7" Type="http://schemas.openxmlformats.org/officeDocument/2006/relationships/image" Target="../media/image13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4.png"/><Relationship Id="rId7" Type="http://schemas.openxmlformats.org/officeDocument/2006/relationships/image" Target="../media/image13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15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6.png"/><Relationship Id="rId7" Type="http://schemas.openxmlformats.org/officeDocument/2006/relationships/image" Target="../media/image13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6E11A-450D-0E11-65E8-7555E92B5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B7065C31-2A9F-14CF-8CEB-A151CC3A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7250"/>
            <a:ext cx="9144000" cy="5214993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9AC39C-1382-9BD4-E017-D33467732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806" y="871531"/>
            <a:ext cx="1514843" cy="568066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A303D178-7949-A275-889D-910DFBF4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260478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3" name="Speech Bubble: Oval 32">
            <a:extLst>
              <a:ext uri="{FF2B5EF4-FFF2-40B4-BE49-F238E27FC236}">
                <a16:creationId xmlns:a16="http://schemas.microsoft.com/office/drawing/2014/main" id="{9BDD7255-13C7-AA9A-A0F9-D8722F3D2D10}"/>
              </a:ext>
            </a:extLst>
          </p:cNvPr>
          <p:cNvSpPr/>
          <p:nvPr/>
        </p:nvSpPr>
        <p:spPr>
          <a:xfrm rot="2700000">
            <a:off x="4210264" y="1391908"/>
            <a:ext cx="4167464" cy="4088527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 </a:t>
            </a:r>
            <a:endParaRPr lang="en-GB" sz="135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en-GB" sz="1350" dirty="0"/>
          </a:p>
          <a:p>
            <a:pPr algn="ctr"/>
            <a:endParaRPr lang="en-GB"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C2787-101A-9B60-686B-4BA84931A4FC}"/>
              </a:ext>
            </a:extLst>
          </p:cNvPr>
          <p:cNvSpPr txBox="1"/>
          <p:nvPr/>
        </p:nvSpPr>
        <p:spPr>
          <a:xfrm>
            <a:off x="656874" y="855969"/>
            <a:ext cx="4554399" cy="131574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GB" sz="2700" dirty="0"/>
              <a:t> </a:t>
            </a:r>
            <a:r>
              <a:rPr lang="en-GB" sz="2700" b="1" dirty="0">
                <a:solidFill>
                  <a:schemeClr val="bg1"/>
                </a:solidFill>
              </a:rPr>
              <a:t>S</a:t>
            </a:r>
            <a:r>
              <a:rPr lang="en-GB" sz="2700" b="1" dirty="0" err="1">
                <a:solidFill>
                  <a:schemeClr val="bg1"/>
                </a:solidFill>
              </a:rPr>
              <a:t>agen</a:t>
            </a:r>
            <a:r>
              <a:rPr lang="en-GB" sz="2700" b="1" dirty="0">
                <a:solidFill>
                  <a:schemeClr val="bg1"/>
                </a:solidFill>
              </a:rPr>
              <a:t> Sie </a:t>
            </a:r>
            <a:r>
              <a:rPr lang="en-GB" sz="2700" b="1" dirty="0" err="1">
                <a:solidFill>
                  <a:schemeClr val="bg1"/>
                </a:solidFill>
              </a:rPr>
              <a:t>uns</a:t>
            </a:r>
            <a:r>
              <a:rPr lang="en-GB" sz="2700" b="1" dirty="0">
                <a:solidFill>
                  <a:schemeClr val="bg1"/>
                </a:solidFill>
              </a:rPr>
              <a:t>, was Sie über die Forschung </a:t>
            </a:r>
            <a:r>
              <a:rPr lang="en-GB" sz="2700" b="1" dirty="0" err="1">
                <a:solidFill>
                  <a:schemeClr val="bg1"/>
                </a:solidFill>
              </a:rPr>
              <a:t>zu</a:t>
            </a:r>
            <a:r>
              <a:rPr lang="en-GB" sz="2700" b="1" dirty="0">
                <a:solidFill>
                  <a:schemeClr val="bg1"/>
                </a:solidFill>
              </a:rPr>
              <a:t> Alzheimer und Demenz </a:t>
            </a:r>
            <a:r>
              <a:rPr lang="en-GB" sz="2700" b="1" dirty="0" err="1">
                <a:solidFill>
                  <a:schemeClr val="bg1"/>
                </a:solidFill>
              </a:rPr>
              <a:t>denken</a:t>
            </a:r>
            <a:r>
              <a:rPr lang="en-GB" sz="2700" b="1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4" name="Picture 3" descr="A pink brain with black background&#10;&#10;AI-generated content may be incorrect.">
            <a:extLst>
              <a:ext uri="{FF2B5EF4-FFF2-40B4-BE49-F238E27FC236}">
                <a16:creationId xmlns:a16="http://schemas.microsoft.com/office/drawing/2014/main" id="{1251B246-08EB-88E3-8A13-42F209CDFF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70" y="952358"/>
            <a:ext cx="719943" cy="68603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E1308D7-6498-C528-6284-CE31A6C0EADF}"/>
              </a:ext>
            </a:extLst>
          </p:cNvPr>
          <p:cNvGrpSpPr/>
          <p:nvPr/>
        </p:nvGrpSpPr>
        <p:grpSpPr>
          <a:xfrm>
            <a:off x="280355" y="2058758"/>
            <a:ext cx="3163637" cy="2899790"/>
            <a:chOff x="146712" y="2411847"/>
            <a:chExt cx="3952333" cy="3869313"/>
          </a:xfrm>
        </p:grpSpPr>
        <p:pic>
          <p:nvPicPr>
            <p:cNvPr id="9" name="Graphic 9" descr="Smart Phone with solid fill">
              <a:extLst>
                <a:ext uri="{FF2B5EF4-FFF2-40B4-BE49-F238E27FC236}">
                  <a16:creationId xmlns:a16="http://schemas.microsoft.com/office/drawing/2014/main" id="{13E6362A-91DA-34FF-026D-F175155EDF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52333" cy="3869313"/>
            </a:xfrm>
            <a:prstGeom prst="rect">
              <a:avLst/>
            </a:prstGeom>
          </p:spPr>
        </p:pic>
        <p:pic>
          <p:nvPicPr>
            <p:cNvPr id="10" name="Picture 9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BA5B6612-E726-F838-4831-6E45E97F7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525882" y="3439254"/>
              <a:ext cx="1174864" cy="118533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0BFB1FA-FD06-DC45-CDD7-B8578C31E393}"/>
                </a:ext>
              </a:extLst>
            </p:cNvPr>
            <p:cNvSpPr txBox="1"/>
            <p:nvPr/>
          </p:nvSpPr>
          <p:spPr>
            <a:xfrm>
              <a:off x="1337053" y="4829235"/>
              <a:ext cx="1552518" cy="8624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Für </a:t>
              </a:r>
              <a:r>
                <a:rPr lang="en-GB" sz="1200" b="1" dirty="0" err="1">
                  <a:solidFill>
                    <a:schemeClr val="bg1"/>
                  </a:solidFill>
                </a:rPr>
                <a:t>Ihre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Teilnahme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hier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scannen</a:t>
              </a:r>
              <a:r>
                <a:rPr lang="en-GB" sz="1200" b="1" dirty="0">
                  <a:solidFill>
                    <a:schemeClr val="bg1"/>
                  </a:solidFill>
                </a:rPr>
                <a:t>!</a:t>
              </a:r>
            </a:p>
          </p:txBody>
        </p:sp>
      </p:grpSp>
      <p:pic>
        <p:nvPicPr>
          <p:cNvPr id="41" name="Picture 40" descr="A green and blue planet&#10;&#10;AI-generated content may be incorrect.">
            <a:extLst>
              <a:ext uri="{FF2B5EF4-FFF2-40B4-BE49-F238E27FC236}">
                <a16:creationId xmlns:a16="http://schemas.microsoft.com/office/drawing/2014/main" id="{76A65F4B-D18A-5792-066F-8C60CCDD69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640" y="3436172"/>
            <a:ext cx="271353" cy="271353"/>
          </a:xfrm>
          <a:prstGeom prst="rect">
            <a:avLst/>
          </a:prstGeom>
        </p:spPr>
      </p:pic>
      <p:pic>
        <p:nvPicPr>
          <p:cNvPr id="42" name="Picture 41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E8376DA1-167D-45EC-7A6A-27A6D949D33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862" y="3945148"/>
            <a:ext cx="360911" cy="360911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8FD107F1-A60E-8DD4-54DD-71B6FBA666EF}"/>
              </a:ext>
            </a:extLst>
          </p:cNvPr>
          <p:cNvSpPr txBox="1"/>
          <p:nvPr/>
        </p:nvSpPr>
        <p:spPr>
          <a:xfrm>
            <a:off x="5018818" y="2862093"/>
            <a:ext cx="326754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 err="1">
                <a:solidFill>
                  <a:schemeClr val="bg1"/>
                </a:solidFill>
              </a:rPr>
              <a:t>Keine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Vorerfahrung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mit</a:t>
            </a:r>
            <a:r>
              <a:rPr lang="en-GB" sz="1500" dirty="0">
                <a:solidFill>
                  <a:schemeClr val="bg1"/>
                </a:solidFill>
              </a:rPr>
              <a:t> Forschung </a:t>
            </a:r>
            <a:r>
              <a:rPr lang="en-GB" sz="1500" dirty="0" err="1">
                <a:solidFill>
                  <a:schemeClr val="bg1"/>
                </a:solidFill>
              </a:rPr>
              <a:t>nötig</a:t>
            </a:r>
            <a:endParaRPr lang="en-GB" sz="15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853E8A-BA74-53EB-F5BF-BC3E7DCE7F93}"/>
              </a:ext>
            </a:extLst>
          </p:cNvPr>
          <p:cNvSpPr txBox="1"/>
          <p:nvPr/>
        </p:nvSpPr>
        <p:spPr>
          <a:xfrm>
            <a:off x="5018818" y="3287791"/>
            <a:ext cx="35726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Verfügbar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 in 3 der </a:t>
            </a:r>
            <a:r>
              <a:rPr lang="en-GB" sz="15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Schweizer Landes-</a:t>
            </a:r>
            <a:r>
              <a:rPr lang="en-GB" sz="1500" b="1" dirty="0" err="1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sprachen</a:t>
            </a:r>
            <a:r>
              <a:rPr lang="en-GB" sz="1500" b="1" dirty="0">
                <a:solidFill>
                  <a:srgbClr val="FF3399"/>
                </a:solidFill>
                <a:ea typeface="Calibri"/>
                <a:cs typeface="Calibri"/>
              </a:rPr>
              <a:t> 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(</a:t>
            </a:r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d,f,i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)</a:t>
            </a:r>
            <a:r>
              <a:rPr lang="en-GB" sz="1500" b="1" dirty="0">
                <a:solidFill>
                  <a:srgbClr val="FF3399"/>
                </a:solidFill>
                <a:ea typeface="Calibri"/>
                <a:cs typeface="Calibri"/>
              </a:rPr>
              <a:t> 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und 9 </a:t>
            </a:r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weiteren</a:t>
            </a:r>
            <a:endParaRPr lang="en-GB" sz="15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991BC0D-7E3B-9435-CCB4-1DCEBCF10A77}"/>
              </a:ext>
            </a:extLst>
          </p:cNvPr>
          <p:cNvSpPr txBox="1"/>
          <p:nvPr/>
        </p:nvSpPr>
        <p:spPr>
          <a:xfrm>
            <a:off x="5041621" y="3965400"/>
            <a:ext cx="28213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Benötigt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nur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 10 </a:t>
            </a:r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Minuten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endParaRPr lang="en-GB" sz="1500" dirty="0"/>
          </a:p>
        </p:txBody>
      </p:sp>
      <p:pic>
        <p:nvPicPr>
          <p:cNvPr id="46" name="Picture 45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859C5955-ECC8-14E6-75F4-EE122748134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817" y="2945120"/>
            <a:ext cx="276999" cy="27699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06B78AC-0F19-14F6-E5F6-3E650B531995}"/>
              </a:ext>
            </a:extLst>
          </p:cNvPr>
          <p:cNvSpPr txBox="1"/>
          <p:nvPr/>
        </p:nvSpPr>
        <p:spPr>
          <a:xfrm>
            <a:off x="4739174" y="4495707"/>
            <a:ext cx="300548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de-DE" sz="1500" b="1" dirty="0">
                <a:solidFill>
                  <a:schemeClr val="bg1"/>
                </a:solidFill>
                <a:ea typeface="Calibri"/>
                <a:cs typeface="Calibri"/>
              </a:rPr>
              <a:t>Ihr Beitrag trägt dazu bei,  die zukünftige Forschung</a:t>
            </a:r>
          </a:p>
          <a:p>
            <a:pPr algn="ctr"/>
            <a:r>
              <a:rPr lang="de-DE" sz="1500" b="1" dirty="0">
                <a:solidFill>
                  <a:schemeClr val="bg1"/>
                </a:solidFill>
                <a:ea typeface="Calibri"/>
                <a:cs typeface="Calibri"/>
              </a:rPr>
              <a:t>  mitzugestalten!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377E39-C3C3-9DB5-DC65-4463783AEA6C}"/>
              </a:ext>
            </a:extLst>
          </p:cNvPr>
          <p:cNvSpPr txBox="1"/>
          <p:nvPr/>
        </p:nvSpPr>
        <p:spPr>
          <a:xfrm>
            <a:off x="4703817" y="1771829"/>
            <a:ext cx="31483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Wir laden alle </a:t>
            </a:r>
            <a:r>
              <a:rPr lang="en-GB" sz="1500" b="1" dirty="0" err="1">
                <a:solidFill>
                  <a:schemeClr val="bg1"/>
                </a:solidFill>
              </a:rPr>
              <a:t>Bürger:innen</a:t>
            </a:r>
            <a:r>
              <a:rPr lang="en-GB" sz="1500" b="1" dirty="0">
                <a:solidFill>
                  <a:schemeClr val="bg1"/>
                </a:solidFill>
              </a:rPr>
              <a:t> der </a:t>
            </a:r>
            <a:r>
              <a:rPr lang="en-GB" sz="1500" b="1" dirty="0">
                <a:solidFill>
                  <a:schemeClr val="accent2">
                    <a:lumMod val="75000"/>
                  </a:schemeClr>
                </a:solidFill>
              </a:rPr>
              <a:t>Schweiz</a:t>
            </a:r>
            <a:r>
              <a:rPr lang="en-GB" sz="1500" b="1" dirty="0">
                <a:solidFill>
                  <a:schemeClr val="bg1"/>
                </a:solidFill>
              </a:rPr>
              <a:t> und </a:t>
            </a:r>
            <a:r>
              <a:rPr lang="en-GB" sz="1500" b="1" dirty="0" err="1">
                <a:solidFill>
                  <a:schemeClr val="bg1"/>
                </a:solidFill>
              </a:rPr>
              <a:t>Europas</a:t>
            </a:r>
            <a:r>
              <a:rPr lang="en-GB" sz="1500" b="1" dirty="0">
                <a:solidFill>
                  <a:schemeClr val="bg1"/>
                </a:solidFill>
              </a:rPr>
              <a:t> (18+) </a:t>
            </a:r>
            <a:r>
              <a:rPr lang="en-GB" sz="1500" b="1" dirty="0" err="1">
                <a:solidFill>
                  <a:schemeClr val="bg1"/>
                </a:solidFill>
              </a:rPr>
              <a:t>zur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Teilnahmenan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unserer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öffentlichen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Umfrage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ein</a:t>
            </a:r>
            <a:r>
              <a:rPr lang="en-GB" sz="1500" b="1" dirty="0">
                <a:solidFill>
                  <a:schemeClr val="bg1"/>
                </a:solidFill>
              </a:rPr>
              <a:t>: 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E09B6A7-06FE-025B-33B3-40EF528B70EE}"/>
              </a:ext>
            </a:extLst>
          </p:cNvPr>
          <p:cNvSpPr txBox="1"/>
          <p:nvPr/>
        </p:nvSpPr>
        <p:spPr>
          <a:xfrm>
            <a:off x="69283" y="4958548"/>
            <a:ext cx="444188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350" b="1" dirty="0" err="1">
                <a:solidFill>
                  <a:schemeClr val="bg1"/>
                </a:solidFill>
              </a:rPr>
              <a:t>Ergebnisse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r>
              <a:rPr lang="en-GB" sz="1350" b="1" dirty="0" err="1">
                <a:solidFill>
                  <a:schemeClr val="bg1"/>
                </a:solidFill>
              </a:rPr>
              <a:t>werden</a:t>
            </a:r>
            <a:r>
              <a:rPr lang="en-GB" sz="1350" b="1" dirty="0">
                <a:solidFill>
                  <a:schemeClr val="bg1"/>
                </a:solidFill>
              </a:rPr>
              <a:t> auf den </a:t>
            </a:r>
            <a:r>
              <a:rPr lang="en-GB" sz="1350" b="1" dirty="0" err="1">
                <a:solidFill>
                  <a:schemeClr val="bg1"/>
                </a:solidFill>
              </a:rPr>
              <a:t>Webseiten</a:t>
            </a:r>
            <a:r>
              <a:rPr lang="en-GB" sz="1350" b="1" dirty="0">
                <a:solidFill>
                  <a:schemeClr val="bg1"/>
                </a:solidFill>
              </a:rPr>
              <a:t> von Alzheimer Europe und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Schweiz </a:t>
            </a:r>
            <a:r>
              <a:rPr lang="en-GB" sz="1350" b="1" dirty="0">
                <a:solidFill>
                  <a:schemeClr val="bg1"/>
                </a:solidFill>
              </a:rPr>
              <a:t>im Oktober 2025 </a:t>
            </a:r>
            <a:r>
              <a:rPr lang="en-GB" sz="1350" b="1" dirty="0" err="1">
                <a:solidFill>
                  <a:schemeClr val="bg1"/>
                </a:solidFill>
              </a:rPr>
              <a:t>publiziert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3" name="Grafik 12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ACFBB8C0-5E73-1457-898F-5EFDDB1CE32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264" y="5479685"/>
            <a:ext cx="2059310" cy="412884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BD762EC2-0759-26C2-2003-771C3EC4866D}"/>
              </a:ext>
            </a:extLst>
          </p:cNvPr>
          <p:cNvSpPr txBox="1"/>
          <p:nvPr/>
        </p:nvSpPr>
        <p:spPr>
          <a:xfrm>
            <a:off x="280355" y="5658770"/>
            <a:ext cx="4307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solidFill>
                  <a:schemeClr val="bg1"/>
                </a:solidFill>
              </a:rPr>
              <a:t>*</a:t>
            </a:r>
            <a:r>
              <a:rPr lang="de-CH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Schweizer Daten </a:t>
            </a:r>
            <a:r>
              <a:rPr lang="de-CH" sz="1200" dirty="0">
                <a:solidFill>
                  <a:schemeClr val="bg1"/>
                </a:solidFill>
              </a:rPr>
              <a:t>bei ausreichend Beteiligung!</a:t>
            </a:r>
          </a:p>
        </p:txBody>
      </p:sp>
    </p:spTree>
    <p:extLst>
      <p:ext uri="{BB962C8B-B14F-4D97-AF65-F5344CB8AC3E}">
        <p14:creationId xmlns:p14="http://schemas.microsoft.com/office/powerpoint/2010/main" val="25373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6E11A-450D-0E11-65E8-7555E92B5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B7065C31-2A9F-14CF-8CEB-A151CC3A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9" y="1289096"/>
            <a:ext cx="7337697" cy="5308256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50" dirty="0">
                <a:latin typeface="Arial" panose="020B0604020202020204" pitchFamily="34" charset="0"/>
              </a:rPr>
              <a:t>*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9AC39C-1382-9BD4-E017-D33467732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832" y="5841636"/>
            <a:ext cx="1397724" cy="524146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A303D178-7949-A275-889D-910DFBF4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113162"/>
            <a:ext cx="142583" cy="28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7D034A5-336B-90BC-A6C9-BDF65BB3300A}"/>
              </a:ext>
            </a:extLst>
          </p:cNvPr>
          <p:cNvSpPr txBox="1"/>
          <p:nvPr/>
        </p:nvSpPr>
        <p:spPr>
          <a:xfrm>
            <a:off x="2888284" y="2902577"/>
            <a:ext cx="4894188" cy="56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Wir laden alle </a:t>
            </a:r>
            <a:r>
              <a:rPr lang="en-GB" sz="1500" b="1" dirty="0" err="1">
                <a:solidFill>
                  <a:schemeClr val="bg1"/>
                </a:solidFill>
              </a:rPr>
              <a:t>Bürger:innen</a:t>
            </a:r>
            <a:r>
              <a:rPr lang="en-GB" sz="1500" b="1" dirty="0">
                <a:solidFill>
                  <a:schemeClr val="bg1"/>
                </a:solidFill>
              </a:rPr>
              <a:t> der </a:t>
            </a:r>
            <a:r>
              <a:rPr lang="en-GB" sz="15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Schweiz</a:t>
            </a:r>
            <a:r>
              <a:rPr lang="en-GB" sz="1500" b="1" dirty="0">
                <a:solidFill>
                  <a:schemeClr val="bg1"/>
                </a:solidFill>
              </a:rPr>
              <a:t> und Europa (18+) </a:t>
            </a:r>
            <a:r>
              <a:rPr lang="en-GB" sz="1500" b="1" dirty="0" err="1">
                <a:solidFill>
                  <a:schemeClr val="bg1"/>
                </a:solidFill>
              </a:rPr>
              <a:t>dazu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ein</a:t>
            </a:r>
            <a:r>
              <a:rPr lang="en-GB" sz="1500" b="1" dirty="0">
                <a:solidFill>
                  <a:schemeClr val="bg1"/>
                </a:solidFill>
              </a:rPr>
              <a:t>, an </a:t>
            </a:r>
            <a:r>
              <a:rPr lang="en-GB" sz="1500" b="1" dirty="0" err="1">
                <a:solidFill>
                  <a:schemeClr val="bg1"/>
                </a:solidFill>
              </a:rPr>
              <a:t>unserer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öffentlichen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Umfrage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b="1" dirty="0" err="1">
                <a:solidFill>
                  <a:schemeClr val="bg1"/>
                </a:solidFill>
              </a:rPr>
              <a:t>teilzunehmen</a:t>
            </a:r>
            <a:r>
              <a:rPr lang="en-GB" sz="1500" b="1" dirty="0">
                <a:solidFill>
                  <a:schemeClr val="bg1"/>
                </a:solidFill>
              </a:rPr>
              <a:t>: 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C2787-101A-9B60-686B-4BA84931A4FC}"/>
              </a:ext>
            </a:extLst>
          </p:cNvPr>
          <p:cNvSpPr txBox="1"/>
          <p:nvPr/>
        </p:nvSpPr>
        <p:spPr>
          <a:xfrm>
            <a:off x="1031534" y="1413178"/>
            <a:ext cx="5415456" cy="133927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GB" sz="2700" dirty="0">
                <a:ln w="6350" cmpd="dbl">
                  <a:solidFill>
                    <a:schemeClr val="accent1"/>
                  </a:solidFill>
                </a:ln>
              </a:rPr>
              <a:t> </a:t>
            </a:r>
            <a:r>
              <a:rPr lang="en-GB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Helfen Sie </a:t>
            </a:r>
            <a:r>
              <a:rPr lang="en-GB" sz="2700" b="1" dirty="0" err="1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mit</a:t>
            </a:r>
            <a:r>
              <a:rPr lang="en-GB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die Zukunft der Forschung </a:t>
            </a:r>
            <a:r>
              <a:rPr lang="en-GB" sz="2700" b="1" dirty="0" err="1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zu</a:t>
            </a:r>
            <a:r>
              <a:rPr lang="en-GB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Demenz in der </a:t>
            </a:r>
            <a:r>
              <a:rPr lang="en-GB" sz="2700" b="1" dirty="0">
                <a:ln w="6350" cmpd="dbl">
                  <a:solidFill>
                    <a:schemeClr val="accent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Schweiz</a:t>
            </a:r>
            <a:r>
              <a:rPr lang="en-GB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und Europa </a:t>
            </a:r>
            <a:r>
              <a:rPr lang="en-GB" sz="2700" b="1" dirty="0" err="1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zu</a:t>
            </a:r>
            <a:r>
              <a:rPr lang="en-GB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gestalten </a:t>
            </a:r>
          </a:p>
        </p:txBody>
      </p:sp>
      <p:pic>
        <p:nvPicPr>
          <p:cNvPr id="9" name="Picture 8" descr="A green and blue planet&#10;&#10;AI-generated content may be incorrect.">
            <a:extLst>
              <a:ext uri="{FF2B5EF4-FFF2-40B4-BE49-F238E27FC236}">
                <a16:creationId xmlns:a16="http://schemas.microsoft.com/office/drawing/2014/main" id="{277A92FF-F5F8-D98B-C038-3D6103807A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63" y="4146580"/>
            <a:ext cx="279224" cy="279224"/>
          </a:xfrm>
          <a:prstGeom prst="rect">
            <a:avLst/>
          </a:prstGeom>
        </p:spPr>
      </p:pic>
      <p:pic>
        <p:nvPicPr>
          <p:cNvPr id="11" name="Picture 10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96F4CF06-0885-D5E2-8D30-344537D3E2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538" y="4545724"/>
            <a:ext cx="371380" cy="3713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966187-BE85-AF45-2D36-8241FCB74A12}"/>
              </a:ext>
            </a:extLst>
          </p:cNvPr>
          <p:cNvSpPr txBox="1"/>
          <p:nvPr/>
        </p:nvSpPr>
        <p:spPr>
          <a:xfrm>
            <a:off x="2740254" y="5175201"/>
            <a:ext cx="4809856" cy="516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350" b="1" dirty="0" err="1">
                <a:solidFill>
                  <a:schemeClr val="bg1"/>
                </a:solidFill>
              </a:rPr>
              <a:t>Ergebnisse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r>
              <a:rPr lang="en-GB" sz="1350" b="1" dirty="0" err="1">
                <a:solidFill>
                  <a:schemeClr val="bg1"/>
                </a:solidFill>
              </a:rPr>
              <a:t>werden</a:t>
            </a:r>
            <a:r>
              <a:rPr lang="en-GB" sz="1350" b="1" dirty="0">
                <a:solidFill>
                  <a:schemeClr val="bg1"/>
                </a:solidFill>
              </a:rPr>
              <a:t> auf den Seiten von Alzheimer Europe und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Schweiz</a:t>
            </a:r>
            <a:r>
              <a:rPr lang="en-GB" sz="1350" b="1" dirty="0">
                <a:solidFill>
                  <a:schemeClr val="bg1"/>
                </a:solidFill>
              </a:rPr>
              <a:t>* im Oktober 2025 </a:t>
            </a:r>
            <a:r>
              <a:rPr lang="en-GB" sz="1350" b="1" dirty="0" err="1">
                <a:solidFill>
                  <a:schemeClr val="bg1"/>
                </a:solidFill>
              </a:rPr>
              <a:t>publiziert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790C2D-4D5D-B800-20D5-56DA93371EC8}"/>
              </a:ext>
            </a:extLst>
          </p:cNvPr>
          <p:cNvSpPr txBox="1"/>
          <p:nvPr/>
        </p:nvSpPr>
        <p:spPr>
          <a:xfrm>
            <a:off x="3296557" y="3712300"/>
            <a:ext cx="4809856" cy="305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dirty="0" err="1">
                <a:solidFill>
                  <a:schemeClr val="bg1"/>
                </a:solidFill>
              </a:rPr>
              <a:t>Keine</a:t>
            </a:r>
            <a:r>
              <a:rPr lang="en-GB" sz="1350" dirty="0">
                <a:solidFill>
                  <a:schemeClr val="bg1"/>
                </a:solidFill>
              </a:rPr>
              <a:t> </a:t>
            </a:r>
            <a:r>
              <a:rPr lang="en-GB" sz="1350" dirty="0" err="1">
                <a:solidFill>
                  <a:schemeClr val="bg1"/>
                </a:solidFill>
              </a:rPr>
              <a:t>Vorerfahrung</a:t>
            </a:r>
            <a:r>
              <a:rPr lang="en-GB" sz="1350" dirty="0">
                <a:solidFill>
                  <a:schemeClr val="bg1"/>
                </a:solidFill>
              </a:rPr>
              <a:t> </a:t>
            </a:r>
            <a:r>
              <a:rPr lang="en-GB" sz="1350" dirty="0" err="1">
                <a:solidFill>
                  <a:schemeClr val="bg1"/>
                </a:solidFill>
              </a:rPr>
              <a:t>mit</a:t>
            </a:r>
            <a:r>
              <a:rPr lang="en-GB" sz="1350" dirty="0">
                <a:solidFill>
                  <a:schemeClr val="bg1"/>
                </a:solidFill>
              </a:rPr>
              <a:t> Forschung </a:t>
            </a:r>
            <a:r>
              <a:rPr lang="en-GB" sz="1350" dirty="0" err="1">
                <a:solidFill>
                  <a:schemeClr val="bg1"/>
                </a:solidFill>
              </a:rPr>
              <a:t>nötig</a:t>
            </a:r>
            <a:endParaRPr lang="en-GB" sz="135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7C3B0D-3528-B7BB-C667-359529812E9C}"/>
              </a:ext>
            </a:extLst>
          </p:cNvPr>
          <p:cNvSpPr txBox="1"/>
          <p:nvPr/>
        </p:nvSpPr>
        <p:spPr>
          <a:xfrm>
            <a:off x="3412368" y="4111593"/>
            <a:ext cx="4809856" cy="516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Verfügbar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 in 3 der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  <a:ea typeface="Calibri"/>
                <a:cs typeface="Calibri"/>
              </a:rPr>
              <a:t>Schweizer </a:t>
            </a:r>
            <a:r>
              <a:rPr lang="en-GB" sz="1350" b="1" dirty="0" err="1">
                <a:solidFill>
                  <a:schemeClr val="accent2">
                    <a:lumMod val="60000"/>
                    <a:lumOff val="40000"/>
                  </a:schemeClr>
                </a:solidFill>
                <a:ea typeface="Calibri"/>
                <a:cs typeface="Calibri"/>
              </a:rPr>
              <a:t>Landessprachen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  <a:ea typeface="Calibri"/>
                <a:cs typeface="Calibri"/>
              </a:rPr>
              <a:t> 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(</a:t>
            </a:r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d,f,i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) und 9 </a:t>
            </a:r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weiteren</a:t>
            </a:r>
            <a:endParaRPr lang="en-GB" sz="135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9508D4-0F75-68B4-C356-E443365FF6EA}"/>
              </a:ext>
            </a:extLst>
          </p:cNvPr>
          <p:cNvSpPr txBox="1"/>
          <p:nvPr/>
        </p:nvSpPr>
        <p:spPr>
          <a:xfrm>
            <a:off x="3296558" y="4632744"/>
            <a:ext cx="3830042" cy="305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Benötigt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nur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 10 </a:t>
            </a:r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Minuten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endParaRPr lang="en-GB" sz="1350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A43813-7F2D-E18C-C238-FBCD044802DC}"/>
              </a:ext>
            </a:extLst>
          </p:cNvPr>
          <p:cNvGrpSpPr/>
          <p:nvPr/>
        </p:nvGrpSpPr>
        <p:grpSpPr>
          <a:xfrm>
            <a:off x="6454081" y="1450342"/>
            <a:ext cx="1279903" cy="1198982"/>
            <a:chOff x="10505908" y="3435131"/>
            <a:chExt cx="1433226" cy="135728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7AC99D2-30F0-B1C1-29E7-3062A26D879F}"/>
                </a:ext>
              </a:extLst>
            </p:cNvPr>
            <p:cNvGrpSpPr/>
            <p:nvPr/>
          </p:nvGrpSpPr>
          <p:grpSpPr>
            <a:xfrm>
              <a:off x="10505908" y="3435131"/>
              <a:ext cx="1433226" cy="1357285"/>
              <a:chOff x="10505908" y="3435131"/>
              <a:chExt cx="1433226" cy="135728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AC974F4B-0C8B-6F13-08AB-FCDBC3C2F9C9}"/>
                  </a:ext>
                </a:extLst>
              </p:cNvPr>
              <p:cNvGrpSpPr/>
              <p:nvPr/>
            </p:nvGrpSpPr>
            <p:grpSpPr>
              <a:xfrm>
                <a:off x="10647742" y="3435131"/>
                <a:ext cx="1291392" cy="1228244"/>
                <a:chOff x="10647742" y="3435131"/>
                <a:chExt cx="1291392" cy="1228244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551D0654-80ED-49FA-BCAB-C49CFA74B4A9}"/>
                    </a:ext>
                  </a:extLst>
                </p:cNvPr>
                <p:cNvSpPr/>
                <p:nvPr/>
              </p:nvSpPr>
              <p:spPr>
                <a:xfrm>
                  <a:off x="10647742" y="3435131"/>
                  <a:ext cx="1291392" cy="1118253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4598852F-3BC9-3BC9-BC79-8B82ED3698F2}"/>
                    </a:ext>
                  </a:extLst>
                </p:cNvPr>
                <p:cNvSpPr/>
                <p:nvPr/>
              </p:nvSpPr>
              <p:spPr>
                <a:xfrm>
                  <a:off x="10649619" y="4468960"/>
                  <a:ext cx="235606" cy="194415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BAC978E8-AC9D-EB34-BAAA-C89270F1185F}"/>
                  </a:ext>
                </a:extLst>
              </p:cNvPr>
              <p:cNvSpPr/>
              <p:nvPr/>
            </p:nvSpPr>
            <p:spPr>
              <a:xfrm>
                <a:off x="10505908" y="4672740"/>
                <a:ext cx="141834" cy="1196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pic>
          <p:nvPicPr>
            <p:cNvPr id="40" name="Graphic 39" descr="Brain in head with solid fill">
              <a:extLst>
                <a:ext uri="{FF2B5EF4-FFF2-40B4-BE49-F238E27FC236}">
                  <a16:creationId xmlns:a16="http://schemas.microsoft.com/office/drawing/2014/main" id="{0481CD01-F7F0-929D-3927-1008C5723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10740991" y="3583101"/>
              <a:ext cx="1074791" cy="1083252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C624AD9-EC38-E48C-C4EB-A56BFC81CFAC}"/>
              </a:ext>
            </a:extLst>
          </p:cNvPr>
          <p:cNvGrpSpPr/>
          <p:nvPr/>
        </p:nvGrpSpPr>
        <p:grpSpPr>
          <a:xfrm>
            <a:off x="203973" y="2732338"/>
            <a:ext cx="3208395" cy="3146905"/>
            <a:chOff x="146712" y="2411847"/>
            <a:chExt cx="3902272" cy="3869313"/>
          </a:xfrm>
        </p:grpSpPr>
        <p:pic>
          <p:nvPicPr>
            <p:cNvPr id="22" name="Graphic 9" descr="Smart Phone with solid fill">
              <a:extLst>
                <a:ext uri="{FF2B5EF4-FFF2-40B4-BE49-F238E27FC236}">
                  <a16:creationId xmlns:a16="http://schemas.microsoft.com/office/drawing/2014/main" id="{287A7095-516C-A4D4-4648-CA0AF4498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02272" cy="3869313"/>
            </a:xfrm>
            <a:prstGeom prst="rect">
              <a:avLst/>
            </a:prstGeom>
          </p:spPr>
        </p:pic>
        <p:pic>
          <p:nvPicPr>
            <p:cNvPr id="24" name="Picture 23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91422989-4BE2-BC79-4FE3-80E7AFAC1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535112" y="3356017"/>
              <a:ext cx="1174864" cy="1185335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C1810BD-57D6-281E-91EE-7C2E6BA44976}"/>
                </a:ext>
              </a:extLst>
            </p:cNvPr>
            <p:cNvSpPr txBox="1"/>
            <p:nvPr/>
          </p:nvSpPr>
          <p:spPr>
            <a:xfrm>
              <a:off x="1375831" y="4789789"/>
              <a:ext cx="1444036" cy="808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Für </a:t>
              </a:r>
              <a:r>
                <a:rPr lang="en-GB" sz="1200" b="1" dirty="0" err="1">
                  <a:solidFill>
                    <a:schemeClr val="bg1"/>
                  </a:solidFill>
                </a:rPr>
                <a:t>Ihre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Teilnhame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hier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scannen</a:t>
              </a:r>
              <a:r>
                <a:rPr lang="en-GB" sz="1200" b="1" dirty="0">
                  <a:solidFill>
                    <a:schemeClr val="bg1"/>
                  </a:solidFill>
                </a:rPr>
                <a:t>!</a:t>
              </a:r>
            </a:p>
          </p:txBody>
        </p:sp>
      </p:grpSp>
      <p:pic>
        <p:nvPicPr>
          <p:cNvPr id="50" name="Picture 49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65A1703A-71F0-B4BA-A95E-9F5EBB4A779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931" y="3700229"/>
            <a:ext cx="285034" cy="285034"/>
          </a:xfrm>
          <a:prstGeom prst="rect">
            <a:avLst/>
          </a:prstGeom>
        </p:spPr>
      </p:pic>
      <p:sp>
        <p:nvSpPr>
          <p:cNvPr id="66" name="Textfeld 65">
            <a:extLst>
              <a:ext uri="{FF2B5EF4-FFF2-40B4-BE49-F238E27FC236}">
                <a16:creationId xmlns:a16="http://schemas.microsoft.com/office/drawing/2014/main" id="{26029DA2-061C-F887-01C8-4B87DD0D2E65}"/>
              </a:ext>
            </a:extLst>
          </p:cNvPr>
          <p:cNvSpPr txBox="1"/>
          <p:nvPr/>
        </p:nvSpPr>
        <p:spPr>
          <a:xfrm>
            <a:off x="773100" y="6052449"/>
            <a:ext cx="3798744" cy="28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solidFill>
                  <a:schemeClr val="bg1"/>
                </a:solidFill>
              </a:rPr>
              <a:t>*</a:t>
            </a:r>
            <a:r>
              <a:rPr lang="de-CH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Schweizer Daten </a:t>
            </a:r>
            <a:r>
              <a:rPr lang="de-CH" sz="1200" dirty="0">
                <a:solidFill>
                  <a:schemeClr val="bg1"/>
                </a:solidFill>
              </a:rPr>
              <a:t>bei ausreichend Beteiligung!</a:t>
            </a:r>
          </a:p>
        </p:txBody>
      </p:sp>
      <p:pic>
        <p:nvPicPr>
          <p:cNvPr id="71" name="Grafik 70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DCD93007-C5E6-F00F-C218-51D48C4F3E5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752" y="5871045"/>
            <a:ext cx="2119045" cy="42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8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72937-9FC9-6F2C-B1D1-CA240C35A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C5164047-2D3B-05DD-E8DC-3FF6CC91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4442"/>
            <a:ext cx="9159397" cy="5214993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BA49F3-D635-8525-235D-27323F887A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203" y="1266448"/>
            <a:ext cx="1514843" cy="568066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2AF2BB9E-8248-D518-DAD5-31123219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" y="9916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3" name="Speech Bubble: Oval 32">
            <a:extLst>
              <a:ext uri="{FF2B5EF4-FFF2-40B4-BE49-F238E27FC236}">
                <a16:creationId xmlns:a16="http://schemas.microsoft.com/office/drawing/2014/main" id="{D5DEAAE2-E19A-8526-0254-EE05244EF0EC}"/>
              </a:ext>
            </a:extLst>
          </p:cNvPr>
          <p:cNvSpPr/>
          <p:nvPr/>
        </p:nvSpPr>
        <p:spPr>
          <a:xfrm rot="2700000">
            <a:off x="4211249" y="1773579"/>
            <a:ext cx="4150558" cy="4046512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 </a:t>
            </a:r>
            <a:endParaRPr lang="en-GB" sz="135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en-GB" sz="1350" dirty="0"/>
          </a:p>
          <a:p>
            <a:pPr algn="ctr"/>
            <a:endParaRPr lang="en-GB"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D2BBFD-8204-4E82-1C57-78CF9B5B794C}"/>
              </a:ext>
            </a:extLst>
          </p:cNvPr>
          <p:cNvSpPr txBox="1"/>
          <p:nvPr/>
        </p:nvSpPr>
        <p:spPr>
          <a:xfrm>
            <a:off x="0" y="1124744"/>
            <a:ext cx="5373939" cy="131574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GB" sz="2700" dirty="0"/>
              <a:t> </a:t>
            </a:r>
            <a:r>
              <a:rPr lang="fr-FR" sz="2700" b="1" dirty="0">
                <a:solidFill>
                  <a:schemeClr val="bg1"/>
                </a:solidFill>
              </a:rPr>
              <a:t>Dites-nous ce que vous pensez de la recherche sur la maladie d'Alzheimer et la démence !</a:t>
            </a:r>
            <a:endParaRPr lang="en-GB" sz="27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A pink brain with black background&#10;&#10;AI-generated content may be incorrect.">
            <a:extLst>
              <a:ext uri="{FF2B5EF4-FFF2-40B4-BE49-F238E27FC236}">
                <a16:creationId xmlns:a16="http://schemas.microsoft.com/office/drawing/2014/main" id="{070791EE-350B-165F-06AC-389933B9F7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9" y="1560970"/>
            <a:ext cx="719943" cy="68603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BBE4FF9-26B8-3458-D2E2-6ACDB395A682}"/>
              </a:ext>
            </a:extLst>
          </p:cNvPr>
          <p:cNvGrpSpPr/>
          <p:nvPr/>
        </p:nvGrpSpPr>
        <p:grpSpPr>
          <a:xfrm>
            <a:off x="478945" y="2476236"/>
            <a:ext cx="2970961" cy="2809180"/>
            <a:chOff x="146712" y="2411847"/>
            <a:chExt cx="3902272" cy="3869313"/>
          </a:xfrm>
        </p:grpSpPr>
        <p:pic>
          <p:nvPicPr>
            <p:cNvPr id="9" name="Graphic 9" descr="Smart Phone with solid fill">
              <a:extLst>
                <a:ext uri="{FF2B5EF4-FFF2-40B4-BE49-F238E27FC236}">
                  <a16:creationId xmlns:a16="http://schemas.microsoft.com/office/drawing/2014/main" id="{666B227A-951B-EEC2-4A4B-B42BD1B3D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02272" cy="3869313"/>
            </a:xfrm>
            <a:prstGeom prst="rect">
              <a:avLst/>
            </a:prstGeom>
          </p:spPr>
        </p:pic>
        <p:pic>
          <p:nvPicPr>
            <p:cNvPr id="10" name="Picture 9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BF1B74E1-0CFB-7D1D-0DA4-15AC6A9B9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525882" y="3439254"/>
              <a:ext cx="1174864" cy="118533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8CAAD89-8440-77E3-FB08-649041E05B83}"/>
                </a:ext>
              </a:extLst>
            </p:cNvPr>
            <p:cNvSpPr txBox="1"/>
            <p:nvPr/>
          </p:nvSpPr>
          <p:spPr>
            <a:xfrm>
              <a:off x="1337053" y="4829234"/>
              <a:ext cx="1552518" cy="8902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Scannez ici pour votre participation !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1" name="Picture 40" descr="A green and blue planet&#10;&#10;AI-generated content may be incorrect.">
            <a:extLst>
              <a:ext uri="{FF2B5EF4-FFF2-40B4-BE49-F238E27FC236}">
                <a16:creationId xmlns:a16="http://schemas.microsoft.com/office/drawing/2014/main" id="{69E3F9A3-6642-6202-0EB4-3C636AC6FE6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028" y="3836803"/>
            <a:ext cx="271353" cy="271353"/>
          </a:xfrm>
          <a:prstGeom prst="rect">
            <a:avLst/>
          </a:prstGeom>
        </p:spPr>
      </p:pic>
      <p:pic>
        <p:nvPicPr>
          <p:cNvPr id="42" name="Picture 41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29F82424-2F32-6CCE-2777-4030B1A2D17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88" y="4317204"/>
            <a:ext cx="360911" cy="360911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4AD8F284-4716-F72E-6753-4E05536294D0}"/>
              </a:ext>
            </a:extLst>
          </p:cNvPr>
          <p:cNvSpPr txBox="1"/>
          <p:nvPr/>
        </p:nvSpPr>
        <p:spPr>
          <a:xfrm>
            <a:off x="4959744" y="3234149"/>
            <a:ext cx="29113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</a:rPr>
              <a:t>Aucune expérience préalable de la recherche n'est nécessaire</a:t>
            </a:r>
            <a:endParaRPr lang="en-GB" sz="15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F1C0E12-CB1E-992B-378F-2E0ECDC18004}"/>
              </a:ext>
            </a:extLst>
          </p:cNvPr>
          <p:cNvSpPr txBox="1"/>
          <p:nvPr/>
        </p:nvSpPr>
        <p:spPr>
          <a:xfrm>
            <a:off x="4959745" y="3796835"/>
            <a:ext cx="35726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  <a:ea typeface="Calibri"/>
                <a:cs typeface="Calibri"/>
              </a:rPr>
              <a:t>Disponible dans 3 des</a:t>
            </a:r>
            <a:r>
              <a:rPr lang="fr-FR" sz="1500" dirty="0">
                <a:solidFill>
                  <a:schemeClr val="accent1"/>
                </a:solidFill>
                <a:ea typeface="Calibri"/>
                <a:cs typeface="Calibri"/>
              </a:rPr>
              <a:t> </a:t>
            </a:r>
            <a:r>
              <a:rPr lang="fr-FR" sz="1500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l</a:t>
            </a:r>
            <a:r>
              <a:rPr lang="fr-FR" sz="15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angues nationales Suisses</a:t>
            </a:r>
            <a:r>
              <a:rPr lang="fr-FR" sz="1500" b="1" dirty="0">
                <a:solidFill>
                  <a:schemeClr val="bg1"/>
                </a:solidFill>
                <a:ea typeface="Calibri"/>
                <a:cs typeface="Calibri"/>
              </a:rPr>
              <a:t> (</a:t>
            </a:r>
            <a:r>
              <a:rPr lang="fr-FR" sz="1500" dirty="0" err="1">
                <a:solidFill>
                  <a:schemeClr val="bg1"/>
                </a:solidFill>
                <a:ea typeface="Calibri"/>
                <a:cs typeface="Calibri"/>
              </a:rPr>
              <a:t>f,i,a</a:t>
            </a:r>
            <a:r>
              <a:rPr lang="fr-FR" sz="1500" dirty="0">
                <a:solidFill>
                  <a:schemeClr val="bg1"/>
                </a:solidFill>
                <a:ea typeface="Calibri"/>
                <a:cs typeface="Calibri"/>
              </a:rPr>
              <a:t>) et 9 autres langues</a:t>
            </a:r>
            <a:endParaRPr lang="en-GB" sz="15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A0D34E-76A6-EF94-E9CE-9C315E4106A8}"/>
              </a:ext>
            </a:extLst>
          </p:cNvPr>
          <p:cNvSpPr txBox="1"/>
          <p:nvPr/>
        </p:nvSpPr>
        <p:spPr>
          <a:xfrm>
            <a:off x="4959744" y="4385012"/>
            <a:ext cx="28213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chemeClr val="bg1"/>
                </a:solidFill>
                <a:ea typeface="Calibri"/>
                <a:cs typeface="Calibri"/>
              </a:rPr>
              <a:t>Ne nécessite que 10 minutes</a:t>
            </a:r>
            <a:endParaRPr lang="en-GB" sz="1500" dirty="0"/>
          </a:p>
        </p:txBody>
      </p:sp>
      <p:pic>
        <p:nvPicPr>
          <p:cNvPr id="46" name="Picture 45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7C14962E-FEB8-86FE-609B-A816199CBE6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249" y="3317177"/>
            <a:ext cx="276999" cy="27699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989296E-3818-3E12-DADD-298A17CBB7F0}"/>
              </a:ext>
            </a:extLst>
          </p:cNvPr>
          <p:cNvSpPr txBox="1"/>
          <p:nvPr/>
        </p:nvSpPr>
        <p:spPr>
          <a:xfrm>
            <a:off x="5144691" y="4888803"/>
            <a:ext cx="238913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solidFill>
                  <a:schemeClr val="bg1"/>
                </a:solidFill>
                <a:ea typeface="Calibri"/>
                <a:cs typeface="Calibri"/>
              </a:rPr>
              <a:t>Votre participation contribue à façonner la recherche future !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C955CA0-DAC0-B81A-58D2-8B858AA1D7C1}"/>
              </a:ext>
            </a:extLst>
          </p:cNvPr>
          <p:cNvSpPr txBox="1"/>
          <p:nvPr/>
        </p:nvSpPr>
        <p:spPr>
          <a:xfrm>
            <a:off x="4633028" y="2314940"/>
            <a:ext cx="329097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solidFill>
                  <a:schemeClr val="bg1"/>
                </a:solidFill>
              </a:rPr>
              <a:t>Nous invitons tous les citoyens de </a:t>
            </a:r>
            <a:r>
              <a:rPr lang="fr-FR" sz="1500" b="1" dirty="0">
                <a:solidFill>
                  <a:schemeClr val="accent2">
                    <a:lumMod val="75000"/>
                  </a:schemeClr>
                </a:solidFill>
              </a:rPr>
              <a:t>Suisse</a:t>
            </a:r>
            <a:r>
              <a:rPr lang="fr-FR" sz="1500" b="1" dirty="0">
                <a:solidFill>
                  <a:srgbClr val="FF3399"/>
                </a:solidFill>
              </a:rPr>
              <a:t> </a:t>
            </a:r>
            <a:r>
              <a:rPr lang="fr-FR" sz="1500" b="1" dirty="0">
                <a:solidFill>
                  <a:schemeClr val="bg1"/>
                </a:solidFill>
              </a:rPr>
              <a:t>et d'Europe (18+) à participer à notre enquête publique :</a:t>
            </a:r>
          </a:p>
          <a:p>
            <a:pPr algn="ctr"/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2D10325-9697-E15D-4437-502E956A0BC3}"/>
              </a:ext>
            </a:extLst>
          </p:cNvPr>
          <p:cNvSpPr txBox="1"/>
          <p:nvPr/>
        </p:nvSpPr>
        <p:spPr>
          <a:xfrm>
            <a:off x="173563" y="5285416"/>
            <a:ext cx="393825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Les résultats seront publiés sur les sites d'Alzheimer Europe et d'</a:t>
            </a:r>
            <a:r>
              <a:rPr lang="fr-FR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Suisse</a:t>
            </a:r>
            <a:r>
              <a:rPr lang="fr-FR" sz="1350" b="1" dirty="0">
                <a:solidFill>
                  <a:schemeClr val="bg1"/>
                </a:solidFill>
              </a:rPr>
              <a:t>* en octobre 2025</a:t>
            </a:r>
            <a:endParaRPr lang="en-GB" sz="1350" b="1" dirty="0">
              <a:solidFill>
                <a:schemeClr val="bg1"/>
              </a:solidFill>
            </a:endParaRPr>
          </a:p>
        </p:txBody>
      </p:sp>
      <p:pic>
        <p:nvPicPr>
          <p:cNvPr id="8" name="Grafik 7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41BBDB71-FAA8-956D-CDF3-6C8674DA402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682" y="5773551"/>
            <a:ext cx="2059310" cy="412884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50BDFE9-C7A3-AD21-21A1-46F1D5CC3E86}"/>
              </a:ext>
            </a:extLst>
          </p:cNvPr>
          <p:cNvSpPr txBox="1"/>
          <p:nvPr/>
        </p:nvSpPr>
        <p:spPr>
          <a:xfrm>
            <a:off x="119406" y="5921328"/>
            <a:ext cx="4152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922" indent="-136922"/>
            <a:r>
              <a:rPr lang="de-CH" sz="1200" dirty="0">
                <a:solidFill>
                  <a:schemeClr val="bg1"/>
                </a:solidFill>
              </a:rPr>
              <a:t>*</a:t>
            </a:r>
            <a:r>
              <a:rPr lang="fr-FR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Données Suisses </a:t>
            </a:r>
            <a:r>
              <a:rPr lang="fr-FR" sz="1200" dirty="0">
                <a:solidFill>
                  <a:schemeClr val="bg1"/>
                </a:solidFill>
              </a:rPr>
              <a:t>en cas de participation suffisante!</a:t>
            </a:r>
            <a:endParaRPr lang="de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19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83122-AB07-8B6F-F188-B0B29CAE8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EDA75BE5-851C-CC21-9218-514B10E5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81" y="980728"/>
            <a:ext cx="7305052" cy="5417699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EC7AD4-C721-FF8D-521D-B9B6887954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878" y="5570702"/>
            <a:ext cx="1411119" cy="529169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CB092F71-8FE4-1F6C-6688-6901C284C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59" y="842229"/>
            <a:ext cx="141949" cy="28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E54571-3CBD-086E-DF46-1DD5E9545BE7}"/>
              </a:ext>
            </a:extLst>
          </p:cNvPr>
          <p:cNvSpPr txBox="1"/>
          <p:nvPr/>
        </p:nvSpPr>
        <p:spPr>
          <a:xfrm>
            <a:off x="2731331" y="2631645"/>
            <a:ext cx="4636811" cy="5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chemeClr val="bg1"/>
                </a:solidFill>
              </a:rPr>
              <a:t>Nous invitons tous les citoyens de </a:t>
            </a:r>
            <a:r>
              <a:rPr lang="fr-FR" sz="15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Suisse</a:t>
            </a:r>
            <a:r>
              <a:rPr lang="fr-FR" sz="1500" b="1" dirty="0">
                <a:solidFill>
                  <a:schemeClr val="bg1"/>
                </a:solidFill>
              </a:rPr>
              <a:t> et d'Europe (18+) à participer à notre enquête publique</a:t>
            </a:r>
            <a:r>
              <a:rPr lang="en-GB" sz="1500" b="1" dirty="0">
                <a:solidFill>
                  <a:schemeClr val="bg1"/>
                </a:solidFill>
              </a:rPr>
              <a:t> :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BD5142-2C3A-C921-3D40-95F97D1F3901}"/>
              </a:ext>
            </a:extLst>
          </p:cNvPr>
          <p:cNvSpPr txBox="1"/>
          <p:nvPr/>
        </p:nvSpPr>
        <p:spPr>
          <a:xfrm>
            <a:off x="874580" y="1142245"/>
            <a:ext cx="5391363" cy="136688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GB" sz="2700" dirty="0">
                <a:ln w="6350" cmpd="dbl">
                  <a:solidFill>
                    <a:schemeClr val="accent1"/>
                  </a:solidFill>
                </a:ln>
              </a:rPr>
              <a:t> </a:t>
            </a:r>
            <a:r>
              <a:rPr lang="fr-FR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Aidez-nous à façonner l'avenir de la recherche sur la démence en </a:t>
            </a:r>
            <a:r>
              <a:rPr lang="fr-FR" sz="2700" b="1" dirty="0">
                <a:ln w="6350" cmpd="dbl"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Suisse</a:t>
            </a:r>
            <a:r>
              <a:rPr lang="fr-FR" sz="2700" b="1" dirty="0">
                <a:ln w="6350" cmpd="dbl"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fr-FR" sz="27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et en Europe</a:t>
            </a:r>
            <a:endParaRPr lang="en-GB" sz="2700" b="1" dirty="0">
              <a:ln w="6350" cmpd="dbl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Picture 8" descr="A green and blue planet&#10;&#10;AI-generated content may be incorrect.">
            <a:extLst>
              <a:ext uri="{FF2B5EF4-FFF2-40B4-BE49-F238E27FC236}">
                <a16:creationId xmlns:a16="http://schemas.microsoft.com/office/drawing/2014/main" id="{C6095F08-1F9E-AA53-9612-19135C248E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10" y="3875647"/>
            <a:ext cx="281900" cy="281900"/>
          </a:xfrm>
          <a:prstGeom prst="rect">
            <a:avLst/>
          </a:prstGeom>
        </p:spPr>
      </p:pic>
      <p:pic>
        <p:nvPicPr>
          <p:cNvPr id="11" name="Picture 10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97E65C3B-0F4E-3F0F-C83F-6506771363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585" y="4274791"/>
            <a:ext cx="374940" cy="3749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383789A-D491-EC3A-0A2E-249FD476C422}"/>
              </a:ext>
            </a:extLst>
          </p:cNvPr>
          <p:cNvSpPr txBox="1"/>
          <p:nvPr/>
        </p:nvSpPr>
        <p:spPr>
          <a:xfrm>
            <a:off x="2583301" y="4904268"/>
            <a:ext cx="4788457" cy="527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Les résultats seront publiés sur les sites d'Alzheimer Europe et d'</a:t>
            </a:r>
            <a:r>
              <a:rPr lang="fr-FR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Suisse</a:t>
            </a:r>
            <a:r>
              <a:rPr lang="fr-FR" sz="1350" b="1" dirty="0">
                <a:solidFill>
                  <a:schemeClr val="bg1"/>
                </a:solidFill>
              </a:rPr>
              <a:t>* en octobre 2025</a:t>
            </a:r>
            <a:endParaRPr lang="en-GB" sz="1350" b="1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7CED2-612C-EE8E-62AA-C0BC211A5F61}"/>
              </a:ext>
            </a:extLst>
          </p:cNvPr>
          <p:cNvSpPr txBox="1"/>
          <p:nvPr/>
        </p:nvSpPr>
        <p:spPr>
          <a:xfrm>
            <a:off x="3057977" y="3442124"/>
            <a:ext cx="4788457" cy="311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350" dirty="0">
                <a:solidFill>
                  <a:schemeClr val="bg1"/>
                </a:solidFill>
                <a:ea typeface="Calibri"/>
                <a:cs typeface="Calibri"/>
              </a:rPr>
              <a:t>Aucune expérience préalable de la recherche n'est nécessaire</a:t>
            </a:r>
            <a:endParaRPr lang="en-GB" sz="135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A17C42-7B9B-9AAF-E5D9-6E26B37590AA}"/>
              </a:ext>
            </a:extLst>
          </p:cNvPr>
          <p:cNvSpPr txBox="1"/>
          <p:nvPr/>
        </p:nvSpPr>
        <p:spPr>
          <a:xfrm>
            <a:off x="3139605" y="4361812"/>
            <a:ext cx="3813002" cy="311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350" dirty="0">
                <a:solidFill>
                  <a:schemeClr val="bg1"/>
                </a:solidFill>
                <a:ea typeface="Calibri"/>
                <a:cs typeface="Calibri"/>
              </a:rPr>
              <a:t>Ne nécessite que 10 minutes</a:t>
            </a:r>
            <a:endParaRPr lang="en-GB" sz="1350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82DC2B7-A7EA-468E-74EE-103B416625D0}"/>
              </a:ext>
            </a:extLst>
          </p:cNvPr>
          <p:cNvGrpSpPr/>
          <p:nvPr/>
        </p:nvGrpSpPr>
        <p:grpSpPr>
          <a:xfrm>
            <a:off x="6529442" y="1142245"/>
            <a:ext cx="1274209" cy="1223702"/>
            <a:chOff x="10505908" y="3435131"/>
            <a:chExt cx="1433226" cy="135728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9B446AE-B0A9-54FB-E6AB-A66F1E87474E}"/>
                </a:ext>
              </a:extLst>
            </p:cNvPr>
            <p:cNvGrpSpPr/>
            <p:nvPr/>
          </p:nvGrpSpPr>
          <p:grpSpPr>
            <a:xfrm>
              <a:off x="10505908" y="3435131"/>
              <a:ext cx="1433226" cy="1357285"/>
              <a:chOff x="10505908" y="3435131"/>
              <a:chExt cx="1433226" cy="135728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1614DBE2-41FA-A164-95B0-6DB532B8A936}"/>
                  </a:ext>
                </a:extLst>
              </p:cNvPr>
              <p:cNvGrpSpPr/>
              <p:nvPr/>
            </p:nvGrpSpPr>
            <p:grpSpPr>
              <a:xfrm>
                <a:off x="10647742" y="3435131"/>
                <a:ext cx="1291392" cy="1228244"/>
                <a:chOff x="10647742" y="3435131"/>
                <a:chExt cx="1291392" cy="1228244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958B4C5E-8752-66C1-9B51-203DA424FEAE}"/>
                    </a:ext>
                  </a:extLst>
                </p:cNvPr>
                <p:cNvSpPr/>
                <p:nvPr/>
              </p:nvSpPr>
              <p:spPr>
                <a:xfrm>
                  <a:off x="10647742" y="3435131"/>
                  <a:ext cx="1291392" cy="1118253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7C03ABFA-F475-C4DC-730B-F3BD946C392D}"/>
                    </a:ext>
                  </a:extLst>
                </p:cNvPr>
                <p:cNvSpPr/>
                <p:nvPr/>
              </p:nvSpPr>
              <p:spPr>
                <a:xfrm>
                  <a:off x="10649619" y="4468960"/>
                  <a:ext cx="235606" cy="194415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84C2C31-B381-3187-AACE-208E0A98DD9F}"/>
                  </a:ext>
                </a:extLst>
              </p:cNvPr>
              <p:cNvSpPr/>
              <p:nvPr/>
            </p:nvSpPr>
            <p:spPr>
              <a:xfrm>
                <a:off x="10505908" y="4672740"/>
                <a:ext cx="141834" cy="1196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pic>
          <p:nvPicPr>
            <p:cNvPr id="40" name="Graphic 39" descr="Brain in head with solid fill">
              <a:extLst>
                <a:ext uri="{FF2B5EF4-FFF2-40B4-BE49-F238E27FC236}">
                  <a16:creationId xmlns:a16="http://schemas.microsoft.com/office/drawing/2014/main" id="{684ADE89-9666-A764-AB82-DD1CAAC692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10740991" y="3583101"/>
              <a:ext cx="1074791" cy="1083252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72B8C97-C023-83BF-9393-B5DC4E191B6B}"/>
              </a:ext>
            </a:extLst>
          </p:cNvPr>
          <p:cNvGrpSpPr/>
          <p:nvPr/>
        </p:nvGrpSpPr>
        <p:grpSpPr>
          <a:xfrm>
            <a:off x="74146" y="2238207"/>
            <a:ext cx="3194121" cy="3211787"/>
            <a:chOff x="146712" y="2411847"/>
            <a:chExt cx="3902272" cy="3869313"/>
          </a:xfrm>
        </p:grpSpPr>
        <p:pic>
          <p:nvPicPr>
            <p:cNvPr id="22" name="Graphic 9" descr="Smart Phone with solid fill">
              <a:extLst>
                <a:ext uri="{FF2B5EF4-FFF2-40B4-BE49-F238E27FC236}">
                  <a16:creationId xmlns:a16="http://schemas.microsoft.com/office/drawing/2014/main" id="{EA50B70A-C684-37B6-28AC-C47D1B31E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02272" cy="3869313"/>
            </a:xfrm>
            <a:prstGeom prst="rect">
              <a:avLst/>
            </a:prstGeom>
          </p:spPr>
        </p:pic>
        <p:pic>
          <p:nvPicPr>
            <p:cNvPr id="24" name="Picture 23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E1C137DA-EBA8-9848-2249-40B62A001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535112" y="3356017"/>
              <a:ext cx="1174864" cy="1185335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81E10E0-B513-E63C-61CC-F87A827A51D9}"/>
                </a:ext>
              </a:extLst>
            </p:cNvPr>
            <p:cNvSpPr txBox="1"/>
            <p:nvPr/>
          </p:nvSpPr>
          <p:spPr>
            <a:xfrm>
              <a:off x="1375831" y="4789789"/>
              <a:ext cx="1444036" cy="808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Scannez ici pour votre participation !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0" name="Picture 49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68BF883F-EC8D-F39B-5332-E85AE9D5FDF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78" y="3429296"/>
            <a:ext cx="287766" cy="287766"/>
          </a:xfrm>
          <a:prstGeom prst="rect">
            <a:avLst/>
          </a:prstGeom>
        </p:spPr>
      </p:pic>
      <p:sp>
        <p:nvSpPr>
          <p:cNvPr id="66" name="Textfeld 65">
            <a:extLst>
              <a:ext uri="{FF2B5EF4-FFF2-40B4-BE49-F238E27FC236}">
                <a16:creationId xmlns:a16="http://schemas.microsoft.com/office/drawing/2014/main" id="{DE057B22-3FBE-6776-1C1C-0529063FB174}"/>
              </a:ext>
            </a:extLst>
          </p:cNvPr>
          <p:cNvSpPr txBox="1"/>
          <p:nvPr/>
        </p:nvSpPr>
        <p:spPr>
          <a:xfrm>
            <a:off x="739392" y="5654821"/>
            <a:ext cx="2430229" cy="47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922" indent="-136922"/>
            <a:r>
              <a:rPr lang="de-CH" sz="1200" dirty="0">
                <a:solidFill>
                  <a:schemeClr val="bg1"/>
                </a:solidFill>
              </a:rPr>
              <a:t>*</a:t>
            </a:r>
            <a:r>
              <a:rPr lang="fr-FR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Données Suisses </a:t>
            </a:r>
            <a:r>
              <a:rPr lang="fr-FR" sz="1200" dirty="0">
                <a:solidFill>
                  <a:schemeClr val="bg1"/>
                </a:solidFill>
              </a:rPr>
              <a:t>en cas de participation suffisante!</a:t>
            </a:r>
            <a:endParaRPr lang="de-CH" sz="1200" dirty="0">
              <a:solidFill>
                <a:schemeClr val="bg1"/>
              </a:solidFill>
            </a:endParaRPr>
          </a:p>
        </p:txBody>
      </p:sp>
      <p:sp>
        <p:nvSpPr>
          <p:cNvPr id="2" name="TextBox 26">
            <a:extLst>
              <a:ext uri="{FF2B5EF4-FFF2-40B4-BE49-F238E27FC236}">
                <a16:creationId xmlns:a16="http://schemas.microsoft.com/office/drawing/2014/main" id="{CA63D27A-8A86-4BC7-DA9A-DD38FECF4700}"/>
              </a:ext>
            </a:extLst>
          </p:cNvPr>
          <p:cNvSpPr txBox="1"/>
          <p:nvPr/>
        </p:nvSpPr>
        <p:spPr>
          <a:xfrm>
            <a:off x="3067664" y="3816790"/>
            <a:ext cx="4503674" cy="527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n-US" sz="1350" dirty="0">
                <a:solidFill>
                  <a:schemeClr val="bg1"/>
                </a:solidFill>
                <a:latin typeface="Caibir"/>
              </a:rPr>
              <a:t>Disponible dans 3 des </a:t>
            </a:r>
            <a:r>
              <a:rPr lang="fr-FR" altLang="en-US" sz="135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ibir"/>
              </a:rPr>
              <a:t>langues nationales Suisses </a:t>
            </a:r>
            <a:r>
              <a:rPr lang="fr-FR" altLang="en-US" sz="1350" dirty="0">
                <a:solidFill>
                  <a:schemeClr val="bg1"/>
                </a:solidFill>
                <a:latin typeface="Caibir"/>
              </a:rPr>
              <a:t>(</a:t>
            </a:r>
            <a:r>
              <a:rPr lang="fr-FR" altLang="en-US" sz="1350" dirty="0" err="1">
                <a:solidFill>
                  <a:schemeClr val="bg1"/>
                </a:solidFill>
                <a:latin typeface="Caibir"/>
              </a:rPr>
              <a:t>f,i,a</a:t>
            </a:r>
            <a:r>
              <a:rPr lang="fr-FR" altLang="en-US" sz="1350" dirty="0">
                <a:solidFill>
                  <a:schemeClr val="bg1"/>
                </a:solidFill>
                <a:latin typeface="Caibir"/>
              </a:rPr>
              <a:t>) et 9 autres langues</a:t>
            </a:r>
            <a:endParaRPr lang="en-US" altLang="en-US" sz="1350" dirty="0">
              <a:solidFill>
                <a:schemeClr val="bg1"/>
              </a:solidFill>
              <a:latin typeface="Caibir"/>
            </a:endParaRPr>
          </a:p>
        </p:txBody>
      </p:sp>
      <p:pic>
        <p:nvPicPr>
          <p:cNvPr id="13" name="Grafik 12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4E96DE56-B43B-1090-B3AC-750D9891C08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986" y="5599473"/>
            <a:ext cx="2139356" cy="42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2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6E11A-450D-0E11-65E8-7555E92B5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B7065C31-2A9F-14CF-8CEB-A151CC3A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1504"/>
            <a:ext cx="9144000" cy="5214993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9AC39C-1382-9BD4-E017-D33467732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806" y="993510"/>
            <a:ext cx="1514843" cy="568066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A303D178-7949-A275-889D-910DFBF4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3" name="Speech Bubble: Oval 32">
            <a:extLst>
              <a:ext uri="{FF2B5EF4-FFF2-40B4-BE49-F238E27FC236}">
                <a16:creationId xmlns:a16="http://schemas.microsoft.com/office/drawing/2014/main" id="{9BDD7255-13C7-AA9A-A0F9-D8722F3D2D10}"/>
              </a:ext>
            </a:extLst>
          </p:cNvPr>
          <p:cNvSpPr/>
          <p:nvPr/>
        </p:nvSpPr>
        <p:spPr>
          <a:xfrm rot="2700000">
            <a:off x="4125945" y="1462975"/>
            <a:ext cx="4142196" cy="4193055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 </a:t>
            </a:r>
            <a:endParaRPr lang="en-GB" sz="135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en-GB" sz="1350" dirty="0"/>
          </a:p>
          <a:p>
            <a:pPr algn="ctr"/>
            <a:endParaRPr lang="en-GB" sz="135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32917BC-A582-A7F7-ED32-7060750B79AD}"/>
              </a:ext>
            </a:extLst>
          </p:cNvPr>
          <p:cNvGrpSpPr/>
          <p:nvPr/>
        </p:nvGrpSpPr>
        <p:grpSpPr>
          <a:xfrm>
            <a:off x="296769" y="1059601"/>
            <a:ext cx="4622479" cy="946413"/>
            <a:chOff x="772400" y="1294967"/>
            <a:chExt cx="5873029" cy="126188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CCC2787-101A-9B60-686B-4BA84931A4FC}"/>
                </a:ext>
              </a:extLst>
            </p:cNvPr>
            <p:cNvSpPr txBox="1"/>
            <p:nvPr/>
          </p:nvSpPr>
          <p:spPr>
            <a:xfrm>
              <a:off x="858898" y="1294967"/>
              <a:ext cx="5786531" cy="1261884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/>
              <a:r>
                <a:rPr lang="en-GB" sz="2850" dirty="0"/>
                <a:t> </a:t>
              </a:r>
              <a:r>
                <a:rPr lang="en-GB" sz="2850" b="1" dirty="0">
                  <a:solidFill>
                    <a:schemeClr val="bg1"/>
                  </a:solidFill>
                </a:rPr>
                <a:t>Tell us what you think </a:t>
              </a:r>
            </a:p>
            <a:p>
              <a:pPr algn="ctr"/>
              <a:r>
                <a:rPr lang="en-GB" sz="2850" b="1" dirty="0">
                  <a:solidFill>
                    <a:schemeClr val="bg1"/>
                  </a:solidFill>
                </a:rPr>
                <a:t>about dementia research!</a:t>
              </a:r>
            </a:p>
          </p:txBody>
        </p:sp>
        <p:pic>
          <p:nvPicPr>
            <p:cNvPr id="4" name="Picture 3" descr="A pink brain with black background&#10;&#10;AI-generated content may be incorrect.">
              <a:extLst>
                <a:ext uri="{FF2B5EF4-FFF2-40B4-BE49-F238E27FC236}">
                  <a16:creationId xmlns:a16="http://schemas.microsoft.com/office/drawing/2014/main" id="{1251B246-08EB-88E3-8A13-42F209CDF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400" y="1316796"/>
              <a:ext cx="708591" cy="70859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E1308D7-6498-C528-6284-CE31A6C0EADF}"/>
              </a:ext>
            </a:extLst>
          </p:cNvPr>
          <p:cNvGrpSpPr/>
          <p:nvPr/>
        </p:nvGrpSpPr>
        <p:grpSpPr>
          <a:xfrm>
            <a:off x="376619" y="1953520"/>
            <a:ext cx="3005480" cy="2980097"/>
            <a:chOff x="146712" y="2411847"/>
            <a:chExt cx="3902272" cy="3869313"/>
          </a:xfrm>
        </p:grpSpPr>
        <p:pic>
          <p:nvPicPr>
            <p:cNvPr id="9" name="Graphic 9" descr="Smart Phone with solid fill">
              <a:extLst>
                <a:ext uri="{FF2B5EF4-FFF2-40B4-BE49-F238E27FC236}">
                  <a16:creationId xmlns:a16="http://schemas.microsoft.com/office/drawing/2014/main" id="{13E6362A-91DA-34FF-026D-F175155EDF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02272" cy="3869313"/>
            </a:xfrm>
            <a:prstGeom prst="rect">
              <a:avLst/>
            </a:prstGeom>
          </p:spPr>
        </p:pic>
        <p:pic>
          <p:nvPicPr>
            <p:cNvPr id="10" name="Picture 9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BA5B6612-E726-F838-4831-6E45E97F7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525882" y="3439254"/>
              <a:ext cx="1174864" cy="118533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0BFB1FA-FD06-DC45-CDD7-B8578C31E393}"/>
                </a:ext>
              </a:extLst>
            </p:cNvPr>
            <p:cNvSpPr txBox="1"/>
            <p:nvPr/>
          </p:nvSpPr>
          <p:spPr>
            <a:xfrm>
              <a:off x="1313511" y="4876872"/>
              <a:ext cx="1552519" cy="599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Scan here </a:t>
              </a:r>
            </a:p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to participate!</a:t>
              </a:r>
            </a:p>
          </p:txBody>
        </p:sp>
      </p:grpSp>
      <p:pic>
        <p:nvPicPr>
          <p:cNvPr id="41" name="Picture 40" descr="A green and blue planet&#10;&#10;AI-generated content may be incorrect.">
            <a:extLst>
              <a:ext uri="{FF2B5EF4-FFF2-40B4-BE49-F238E27FC236}">
                <a16:creationId xmlns:a16="http://schemas.microsoft.com/office/drawing/2014/main" id="{76A65F4B-D18A-5792-066F-8C60CCDD69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684" y="3562273"/>
            <a:ext cx="271353" cy="271353"/>
          </a:xfrm>
          <a:prstGeom prst="rect">
            <a:avLst/>
          </a:prstGeom>
        </p:spPr>
      </p:pic>
      <p:pic>
        <p:nvPicPr>
          <p:cNvPr id="42" name="Picture 41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E8376DA1-167D-45EC-7A6A-27A6D949D33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851" y="4065597"/>
            <a:ext cx="360911" cy="360911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8FD107F1-A60E-8DD4-54DD-71B6FBA666EF}"/>
              </a:ext>
            </a:extLst>
          </p:cNvPr>
          <p:cNvSpPr txBox="1"/>
          <p:nvPr/>
        </p:nvSpPr>
        <p:spPr>
          <a:xfrm>
            <a:off x="5018818" y="2984071"/>
            <a:ext cx="29113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solidFill>
                  <a:schemeClr val="bg1"/>
                </a:solidFill>
              </a:rPr>
              <a:t>No</a:t>
            </a:r>
            <a:r>
              <a:rPr lang="en-GB" sz="1500" b="1" dirty="0">
                <a:solidFill>
                  <a:schemeClr val="bg1"/>
                </a:solidFill>
              </a:rPr>
              <a:t> </a:t>
            </a:r>
            <a:r>
              <a:rPr lang="en-GB" sz="1500" dirty="0">
                <a:solidFill>
                  <a:schemeClr val="bg1"/>
                </a:solidFill>
              </a:rPr>
              <a:t>prior experience with dementia research needed</a:t>
            </a:r>
            <a:endParaRPr lang="en-GB" sz="15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853E8A-BA74-53EB-F5BF-BC3E7DCE7F93}"/>
              </a:ext>
            </a:extLst>
          </p:cNvPr>
          <p:cNvSpPr txBox="1"/>
          <p:nvPr/>
        </p:nvSpPr>
        <p:spPr>
          <a:xfrm>
            <a:off x="5012248" y="3491805"/>
            <a:ext cx="317387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Available in 3 </a:t>
            </a:r>
            <a:r>
              <a:rPr lang="en-GB" sz="15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official Suisse languages 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(</a:t>
            </a:r>
            <a:r>
              <a:rPr lang="en-GB" sz="1500" dirty="0" err="1">
                <a:solidFill>
                  <a:schemeClr val="bg1"/>
                </a:solidFill>
                <a:ea typeface="Calibri"/>
                <a:cs typeface="Calibri"/>
              </a:rPr>
              <a:t>g,f,i</a:t>
            </a:r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) and 9 others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991BC0D-7E3B-9435-CCB4-1DCEBCF10A77}"/>
              </a:ext>
            </a:extLst>
          </p:cNvPr>
          <p:cNvSpPr txBox="1"/>
          <p:nvPr/>
        </p:nvSpPr>
        <p:spPr>
          <a:xfrm>
            <a:off x="5018818" y="3985571"/>
            <a:ext cx="28213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solidFill>
                  <a:schemeClr val="bg1"/>
                </a:solidFill>
                <a:ea typeface="Calibri"/>
                <a:cs typeface="Calibri"/>
              </a:rPr>
              <a:t>Takes approximately 10 minutes to complete</a:t>
            </a:r>
            <a:endParaRPr lang="en-GB" sz="1500" dirty="0"/>
          </a:p>
        </p:txBody>
      </p:sp>
      <p:pic>
        <p:nvPicPr>
          <p:cNvPr id="46" name="Picture 45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859C5955-ECC8-14E6-75F4-EE122748134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861" y="2949446"/>
            <a:ext cx="276999" cy="27699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06B78AC-0F19-14F6-E5F6-3E650B531995}"/>
              </a:ext>
            </a:extLst>
          </p:cNvPr>
          <p:cNvSpPr txBox="1"/>
          <p:nvPr/>
        </p:nvSpPr>
        <p:spPr>
          <a:xfrm>
            <a:off x="5012247" y="4642471"/>
            <a:ext cx="2435411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ea typeface="Calibri"/>
                <a:cs typeface="Calibri"/>
              </a:rPr>
              <a:t>Your participation will help shape future research and data sharing!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377E39-C3C3-9DB5-DC65-4463783AEA6C}"/>
              </a:ext>
            </a:extLst>
          </p:cNvPr>
          <p:cNvSpPr txBox="1"/>
          <p:nvPr/>
        </p:nvSpPr>
        <p:spPr>
          <a:xfrm>
            <a:off x="4617563" y="2121216"/>
            <a:ext cx="32909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We are inviting all </a:t>
            </a:r>
            <a:r>
              <a:rPr lang="en-GB" sz="1500" b="1" dirty="0">
                <a:solidFill>
                  <a:schemeClr val="accent2">
                    <a:lumMod val="75000"/>
                  </a:schemeClr>
                </a:solidFill>
              </a:rPr>
              <a:t>Swiss </a:t>
            </a:r>
            <a:r>
              <a:rPr lang="en-GB" sz="1500" b="1" dirty="0">
                <a:solidFill>
                  <a:schemeClr val="bg1"/>
                </a:solidFill>
              </a:rPr>
              <a:t>and European residents (aged 18+) to take part in our public opinion poll: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E09B6A7-06FE-025B-33B3-40EF528B70EE}"/>
              </a:ext>
            </a:extLst>
          </p:cNvPr>
          <p:cNvSpPr txBox="1"/>
          <p:nvPr/>
        </p:nvSpPr>
        <p:spPr>
          <a:xfrm>
            <a:off x="0" y="4948970"/>
            <a:ext cx="417221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350" b="1" dirty="0">
                <a:solidFill>
                  <a:schemeClr val="bg1"/>
                </a:solidFill>
              </a:rPr>
              <a:t>Results will be published on the websites of Alzheimer Europe and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Switzerland </a:t>
            </a:r>
            <a:r>
              <a:rPr lang="en-GB" sz="1350" b="1" dirty="0">
                <a:solidFill>
                  <a:schemeClr val="bg1"/>
                </a:solidFill>
              </a:rPr>
              <a:t>*  in October 2025</a:t>
            </a:r>
          </a:p>
        </p:txBody>
      </p:sp>
      <p:pic>
        <p:nvPicPr>
          <p:cNvPr id="12" name="Grafik 11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8B38C053-238E-1E11-2BF2-6FC5B7DD9CE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18" y="5557414"/>
            <a:ext cx="2059310" cy="412884"/>
          </a:xfrm>
          <a:prstGeom prst="rect">
            <a:avLst/>
          </a:prstGeom>
        </p:spPr>
      </p:pic>
      <p:sp>
        <p:nvSpPr>
          <p:cNvPr id="66" name="Textfeld 65">
            <a:extLst>
              <a:ext uri="{FF2B5EF4-FFF2-40B4-BE49-F238E27FC236}">
                <a16:creationId xmlns:a16="http://schemas.microsoft.com/office/drawing/2014/main" id="{A5CB3D65-F5EE-7795-C83C-5DB906359048}"/>
              </a:ext>
            </a:extLst>
          </p:cNvPr>
          <p:cNvSpPr txBox="1"/>
          <p:nvPr/>
        </p:nvSpPr>
        <p:spPr>
          <a:xfrm>
            <a:off x="-4887" y="5628675"/>
            <a:ext cx="3486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922" indent="-136922"/>
            <a:r>
              <a:rPr lang="de-CH" sz="1200" dirty="0">
                <a:solidFill>
                  <a:schemeClr val="bg1"/>
                </a:solidFill>
              </a:rPr>
              <a:t>* 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Swiss data </a:t>
            </a:r>
            <a:r>
              <a:rPr lang="en-US" sz="1200" dirty="0">
                <a:solidFill>
                  <a:schemeClr val="bg1"/>
                </a:solidFill>
              </a:rPr>
              <a:t>only with sufficient participation</a:t>
            </a:r>
            <a:r>
              <a:rPr lang="fr-FR" sz="1200" dirty="0">
                <a:solidFill>
                  <a:schemeClr val="bg1"/>
                </a:solidFill>
              </a:rPr>
              <a:t>!</a:t>
            </a:r>
            <a:endParaRPr lang="de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1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6E11A-450D-0E11-65E8-7555E92B5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B7065C31-2A9F-14CF-8CEB-A151CC3A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1052736"/>
            <a:ext cx="7130849" cy="5214993"/>
          </a:xfrm>
          <a:prstGeom prst="rect">
            <a:avLst/>
          </a:prstGeom>
          <a:solidFill>
            <a:srgbClr val="00489A"/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9AC39C-1382-9BD4-E017-D33467732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019" y="5605276"/>
            <a:ext cx="1358322" cy="509370"/>
          </a:xfrm>
          <a:prstGeom prst="rect">
            <a:avLst/>
          </a:prstGeom>
        </p:spPr>
      </p:pic>
      <p:sp>
        <p:nvSpPr>
          <p:cNvPr id="30" name="Rectangle 1">
            <a:extLst>
              <a:ext uri="{FF2B5EF4-FFF2-40B4-BE49-F238E27FC236}">
                <a16:creationId xmlns:a16="http://schemas.microsoft.com/office/drawing/2014/main" id="{A303D178-7949-A275-889D-910DFBF4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1213" y="609106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7D034A5-336B-90BC-A6C9-BDF65BB3300A}"/>
              </a:ext>
            </a:extLst>
          </p:cNvPr>
          <p:cNvSpPr txBox="1"/>
          <p:nvPr/>
        </p:nvSpPr>
        <p:spPr>
          <a:xfrm>
            <a:off x="2908471" y="2666218"/>
            <a:ext cx="45262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We are inviting all </a:t>
            </a:r>
            <a:r>
              <a:rPr lang="en-GB" sz="15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Swiss</a:t>
            </a:r>
            <a:r>
              <a:rPr lang="en-GB" sz="1500" b="1" dirty="0">
                <a:solidFill>
                  <a:srgbClr val="FF3399"/>
                </a:solidFill>
              </a:rPr>
              <a:t> </a:t>
            </a:r>
            <a:r>
              <a:rPr lang="en-GB" sz="1500" b="1" dirty="0">
                <a:solidFill>
                  <a:schemeClr val="bg1"/>
                </a:solidFill>
              </a:rPr>
              <a:t>and European residents (aged 18+) to take part in our public opinion poll: </a:t>
            </a:r>
            <a:endParaRPr lang="en-GB" sz="15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C2787-101A-9B60-686B-4BA84931A4FC}"/>
              </a:ext>
            </a:extLst>
          </p:cNvPr>
          <p:cNvSpPr txBox="1"/>
          <p:nvPr/>
        </p:nvSpPr>
        <p:spPr>
          <a:xfrm>
            <a:off x="1002421" y="1144563"/>
            <a:ext cx="5413784" cy="1454244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GB" sz="2625" dirty="0">
                <a:ln w="6350" cmpd="dbl">
                  <a:solidFill>
                    <a:schemeClr val="bg1"/>
                  </a:solidFill>
                </a:ln>
              </a:rPr>
              <a:t> </a:t>
            </a:r>
            <a:r>
              <a:rPr lang="en-GB" sz="30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Help shape the future of </a:t>
            </a:r>
          </a:p>
          <a:p>
            <a:pPr algn="ctr"/>
            <a:r>
              <a:rPr lang="en-GB" sz="30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dementia research in </a:t>
            </a:r>
            <a:r>
              <a:rPr lang="en-GB" sz="3000" b="1" dirty="0">
                <a:ln w="6350" cmpd="dbl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Switzerland </a:t>
            </a:r>
            <a:r>
              <a:rPr lang="en-GB" sz="3000" b="1" dirty="0">
                <a:ln w="6350" cmpd="dbl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and Europe!</a:t>
            </a:r>
          </a:p>
        </p:txBody>
      </p:sp>
      <p:pic>
        <p:nvPicPr>
          <p:cNvPr id="9" name="Picture 8" descr="A green and blue planet&#10;&#10;AI-generated content may be incorrect.">
            <a:extLst>
              <a:ext uri="{FF2B5EF4-FFF2-40B4-BE49-F238E27FC236}">
                <a16:creationId xmlns:a16="http://schemas.microsoft.com/office/drawing/2014/main" id="{277A92FF-F5F8-D98B-C038-3D6103807A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450" y="3910220"/>
            <a:ext cx="271353" cy="271353"/>
          </a:xfrm>
          <a:prstGeom prst="rect">
            <a:avLst/>
          </a:prstGeom>
        </p:spPr>
      </p:pic>
      <p:pic>
        <p:nvPicPr>
          <p:cNvPr id="11" name="Picture 10" descr="A yellow and white stopwatch&#10;&#10;AI-generated content may be incorrect.">
            <a:extLst>
              <a:ext uri="{FF2B5EF4-FFF2-40B4-BE49-F238E27FC236}">
                <a16:creationId xmlns:a16="http://schemas.microsoft.com/office/drawing/2014/main" id="{96F4CF06-0885-D5E2-8D30-344537D3E2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725" y="4309364"/>
            <a:ext cx="360911" cy="3609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966187-BE85-AF45-2D36-8241FCB74A12}"/>
              </a:ext>
            </a:extLst>
          </p:cNvPr>
          <p:cNvSpPr txBox="1"/>
          <p:nvPr/>
        </p:nvSpPr>
        <p:spPr>
          <a:xfrm>
            <a:off x="3390759" y="4848375"/>
            <a:ext cx="452623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b="1" dirty="0">
                <a:solidFill>
                  <a:schemeClr val="bg1"/>
                </a:solidFill>
              </a:rPr>
              <a:t>Results will be published on the Alzheimer Europe and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Alzheimer Switzerland</a:t>
            </a:r>
            <a:r>
              <a:rPr lang="en-GB" sz="1350" b="1" dirty="0">
                <a:solidFill>
                  <a:schemeClr val="bg1"/>
                </a:solidFill>
              </a:rPr>
              <a:t>* websites in October 2025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790C2D-4D5D-B800-20D5-56DA93371EC8}"/>
              </a:ext>
            </a:extLst>
          </p:cNvPr>
          <p:cNvSpPr txBox="1"/>
          <p:nvPr/>
        </p:nvSpPr>
        <p:spPr>
          <a:xfrm>
            <a:off x="3316744" y="3475941"/>
            <a:ext cx="467426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</a:rPr>
              <a:t>No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r>
              <a:rPr lang="en-GB" sz="1350" dirty="0">
                <a:solidFill>
                  <a:schemeClr val="bg1"/>
                </a:solidFill>
              </a:rPr>
              <a:t>prior experience with dementia research is needed</a:t>
            </a:r>
            <a:endParaRPr lang="en-GB" sz="135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7C3B0D-3528-B7BB-C667-359529812E9C}"/>
              </a:ext>
            </a:extLst>
          </p:cNvPr>
          <p:cNvSpPr txBox="1"/>
          <p:nvPr/>
        </p:nvSpPr>
        <p:spPr>
          <a:xfrm>
            <a:off x="3361927" y="3874202"/>
            <a:ext cx="467426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Available 3 of the </a:t>
            </a:r>
            <a:r>
              <a:rPr lang="en-GB" sz="1350" b="1" dirty="0">
                <a:solidFill>
                  <a:schemeClr val="accent2">
                    <a:lumMod val="60000"/>
                    <a:lumOff val="40000"/>
                  </a:schemeClr>
                </a:solidFill>
                <a:ea typeface="Calibri"/>
                <a:cs typeface="Calibri"/>
              </a:rPr>
              <a:t>official Suisse languages 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(</a:t>
            </a:r>
            <a:r>
              <a:rPr lang="en-GB" sz="1350" dirty="0" err="1">
                <a:solidFill>
                  <a:schemeClr val="bg1"/>
                </a:solidFill>
                <a:ea typeface="Calibri"/>
                <a:cs typeface="Calibri"/>
              </a:rPr>
              <a:t>g,f,i</a:t>
            </a:r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) and 9 others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9508D4-0F75-68B4-C356-E443365FF6EA}"/>
              </a:ext>
            </a:extLst>
          </p:cNvPr>
          <p:cNvSpPr txBox="1"/>
          <p:nvPr/>
        </p:nvSpPr>
        <p:spPr>
          <a:xfrm>
            <a:off x="3361927" y="4336867"/>
            <a:ext cx="372207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  <a:ea typeface="Calibri"/>
                <a:cs typeface="Calibri"/>
              </a:rPr>
              <a:t>Takes approximately 10 minutes to complete</a:t>
            </a:r>
            <a:endParaRPr lang="en-GB" sz="1350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A43813-7F2D-E18C-C238-FBCD044802DC}"/>
              </a:ext>
            </a:extLst>
          </p:cNvPr>
          <p:cNvGrpSpPr/>
          <p:nvPr/>
        </p:nvGrpSpPr>
        <p:grpSpPr>
          <a:xfrm>
            <a:off x="6417019" y="1256202"/>
            <a:ext cx="1243823" cy="1177917"/>
            <a:chOff x="10505908" y="3435131"/>
            <a:chExt cx="1433226" cy="135728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7AC99D2-30F0-B1C1-29E7-3062A26D879F}"/>
                </a:ext>
              </a:extLst>
            </p:cNvPr>
            <p:cNvGrpSpPr/>
            <p:nvPr/>
          </p:nvGrpSpPr>
          <p:grpSpPr>
            <a:xfrm>
              <a:off x="10505908" y="3435131"/>
              <a:ext cx="1433226" cy="1357285"/>
              <a:chOff x="10505908" y="3435131"/>
              <a:chExt cx="1433226" cy="135728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AC974F4B-0C8B-6F13-08AB-FCDBC3C2F9C9}"/>
                  </a:ext>
                </a:extLst>
              </p:cNvPr>
              <p:cNvGrpSpPr/>
              <p:nvPr/>
            </p:nvGrpSpPr>
            <p:grpSpPr>
              <a:xfrm>
                <a:off x="10647742" y="3435131"/>
                <a:ext cx="1291392" cy="1228244"/>
                <a:chOff x="10647742" y="3435131"/>
                <a:chExt cx="1291392" cy="1228244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551D0654-80ED-49FA-BCAB-C49CFA74B4A9}"/>
                    </a:ext>
                  </a:extLst>
                </p:cNvPr>
                <p:cNvSpPr/>
                <p:nvPr/>
              </p:nvSpPr>
              <p:spPr>
                <a:xfrm>
                  <a:off x="10647742" y="3435131"/>
                  <a:ext cx="1291392" cy="1118253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4598852F-3BC9-3BC9-BC79-8B82ED3698F2}"/>
                    </a:ext>
                  </a:extLst>
                </p:cNvPr>
                <p:cNvSpPr/>
                <p:nvPr/>
              </p:nvSpPr>
              <p:spPr>
                <a:xfrm>
                  <a:off x="10649619" y="4468960"/>
                  <a:ext cx="235606" cy="194415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350" dirty="0"/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BAC978E8-AC9D-EB34-BAAA-C89270F1185F}"/>
                  </a:ext>
                </a:extLst>
              </p:cNvPr>
              <p:cNvSpPr/>
              <p:nvPr/>
            </p:nvSpPr>
            <p:spPr>
              <a:xfrm>
                <a:off x="10505908" y="4672740"/>
                <a:ext cx="141834" cy="1196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pic>
          <p:nvPicPr>
            <p:cNvPr id="40" name="Graphic 39" descr="Brain in head with solid fill">
              <a:extLst>
                <a:ext uri="{FF2B5EF4-FFF2-40B4-BE49-F238E27FC236}">
                  <a16:creationId xmlns:a16="http://schemas.microsoft.com/office/drawing/2014/main" id="{0481CD01-F7F0-929D-3927-1008C5723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10740991" y="3583101"/>
              <a:ext cx="1074791" cy="1083252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C624AD9-EC38-E48C-C4EB-A56BFC81CFAC}"/>
              </a:ext>
            </a:extLst>
          </p:cNvPr>
          <p:cNvGrpSpPr/>
          <p:nvPr/>
        </p:nvGrpSpPr>
        <p:grpSpPr>
          <a:xfrm>
            <a:off x="243975" y="2499846"/>
            <a:ext cx="3117951" cy="3091616"/>
            <a:chOff x="146712" y="2411847"/>
            <a:chExt cx="3902272" cy="3869313"/>
          </a:xfrm>
        </p:grpSpPr>
        <p:pic>
          <p:nvPicPr>
            <p:cNvPr id="22" name="Graphic 9" descr="Smart Phone with solid fill">
              <a:extLst>
                <a:ext uri="{FF2B5EF4-FFF2-40B4-BE49-F238E27FC236}">
                  <a16:creationId xmlns:a16="http://schemas.microsoft.com/office/drawing/2014/main" id="{287A7095-516C-A4D4-4648-CA0AF4498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6712" y="2411847"/>
              <a:ext cx="3902272" cy="3869313"/>
            </a:xfrm>
            <a:prstGeom prst="rect">
              <a:avLst/>
            </a:prstGeom>
          </p:spPr>
        </p:pic>
        <p:pic>
          <p:nvPicPr>
            <p:cNvPr id="24" name="Picture 23" descr="A qr code with black squares&#10;&#10;AI-generated content may be incorrect.">
              <a:extLst>
                <a:ext uri="{FF2B5EF4-FFF2-40B4-BE49-F238E27FC236}">
                  <a16:creationId xmlns:a16="http://schemas.microsoft.com/office/drawing/2014/main" id="{91422989-4BE2-BC79-4FE3-80E7AFAC1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535112" y="3356017"/>
              <a:ext cx="1174864" cy="1185335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C1810BD-57D6-281E-91EE-7C2E6BA44976}"/>
                </a:ext>
              </a:extLst>
            </p:cNvPr>
            <p:cNvSpPr txBox="1"/>
            <p:nvPr/>
          </p:nvSpPr>
          <p:spPr>
            <a:xfrm>
              <a:off x="1375831" y="4789789"/>
              <a:ext cx="1444036" cy="5777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Scan here </a:t>
              </a:r>
            </a:p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to participate!</a:t>
              </a:r>
            </a:p>
          </p:txBody>
        </p:sp>
      </p:grpSp>
      <p:pic>
        <p:nvPicPr>
          <p:cNvPr id="50" name="Picture 49" descr="A green square with a black tick&#10;&#10;AI-generated content may be incorrect.">
            <a:extLst>
              <a:ext uri="{FF2B5EF4-FFF2-40B4-BE49-F238E27FC236}">
                <a16:creationId xmlns:a16="http://schemas.microsoft.com/office/drawing/2014/main" id="{65A1703A-71F0-B4BA-A95E-9F5EBB4A779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118" y="3463869"/>
            <a:ext cx="276999" cy="276999"/>
          </a:xfrm>
          <a:prstGeom prst="rect">
            <a:avLst/>
          </a:prstGeom>
        </p:spPr>
      </p:pic>
      <p:pic>
        <p:nvPicPr>
          <p:cNvPr id="2" name="Grafik 1" descr="Ein Bild, das Schrift, Text, Grafiken, Grafikdesign enthält.&#10;&#10;KI-generierte Inhalte können fehlerhaft sein.">
            <a:extLst>
              <a:ext uri="{FF2B5EF4-FFF2-40B4-BE49-F238E27FC236}">
                <a16:creationId xmlns:a16="http://schemas.microsoft.com/office/drawing/2014/main" id="{78E39B09-6AD4-6995-A7A9-CA1764CFC6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09" y="5639217"/>
            <a:ext cx="2059310" cy="41288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483E904-15F5-8DCE-CD5D-5A258488390F}"/>
              </a:ext>
            </a:extLst>
          </p:cNvPr>
          <p:cNvSpPr txBox="1"/>
          <p:nvPr/>
        </p:nvSpPr>
        <p:spPr>
          <a:xfrm>
            <a:off x="834320" y="5732079"/>
            <a:ext cx="2527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922" indent="-136922"/>
            <a:r>
              <a:rPr lang="de-CH" sz="1200" dirty="0">
                <a:solidFill>
                  <a:schemeClr val="bg1"/>
                </a:solidFill>
              </a:rPr>
              <a:t>*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Swiss data</a:t>
            </a:r>
            <a:r>
              <a:rPr lang="en-US" sz="1200" b="1" dirty="0">
                <a:solidFill>
                  <a:srgbClr val="FF3399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only with sufficient participation</a:t>
            </a:r>
            <a:r>
              <a:rPr lang="fr-FR" sz="1200" dirty="0">
                <a:solidFill>
                  <a:schemeClr val="bg1"/>
                </a:solidFill>
              </a:rPr>
              <a:t>!</a:t>
            </a:r>
            <a:endParaRPr lang="de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79993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Alzheimer PPT">
      <a:dk1>
        <a:sysClr val="windowText" lastClr="000000"/>
      </a:dk1>
      <a:lt1>
        <a:sysClr val="window" lastClr="FFFFFF"/>
      </a:lt1>
      <a:dk2>
        <a:srgbClr val="434867"/>
      </a:dk2>
      <a:lt2>
        <a:srgbClr val="F2F2F2"/>
      </a:lt2>
      <a:accent1>
        <a:srgbClr val="F582B9"/>
      </a:accent1>
      <a:accent2>
        <a:srgbClr val="E95A96"/>
      </a:accent2>
      <a:accent3>
        <a:srgbClr val="AACDE6"/>
      </a:accent3>
      <a:accent4>
        <a:srgbClr val="A3C795"/>
      </a:accent4>
      <a:accent5>
        <a:srgbClr val="E6B16A"/>
      </a:accent5>
      <a:accent6>
        <a:srgbClr val="CE615E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BD95261F-B0A1-423F-B0D3-7496541EA111}" vid="{89D01844-EC5A-484D-97CE-B6ED6EB079EE}"/>
    </a:ext>
  </a:extLst>
</a:theme>
</file>

<file path=ppt/theme/theme2.xml><?xml version="1.0" encoding="utf-8"?>
<a:theme xmlns:a="http://schemas.openxmlformats.org/drawingml/2006/main" name="Office Theme">
  <a:themeElements>
    <a:clrScheme name="Alzheimer PPT">
      <a:dk1>
        <a:sysClr val="windowText" lastClr="000000"/>
      </a:dk1>
      <a:lt1>
        <a:sysClr val="window" lastClr="FFFFFF"/>
      </a:lt1>
      <a:dk2>
        <a:srgbClr val="434867"/>
      </a:dk2>
      <a:lt2>
        <a:srgbClr val="F2F2F2"/>
      </a:lt2>
      <a:accent1>
        <a:srgbClr val="F582B9"/>
      </a:accent1>
      <a:accent2>
        <a:srgbClr val="E95A96"/>
      </a:accent2>
      <a:accent3>
        <a:srgbClr val="AACDE6"/>
      </a:accent3>
      <a:accent4>
        <a:srgbClr val="A3C795"/>
      </a:accent4>
      <a:accent5>
        <a:srgbClr val="E6B16A"/>
      </a:accent5>
      <a:accent6>
        <a:srgbClr val="CE615E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lzheimer PPT">
      <a:dk1>
        <a:sysClr val="windowText" lastClr="000000"/>
      </a:dk1>
      <a:lt1>
        <a:sysClr val="window" lastClr="FFFFFF"/>
      </a:lt1>
      <a:dk2>
        <a:srgbClr val="434867"/>
      </a:dk2>
      <a:lt2>
        <a:srgbClr val="F2F2F2"/>
      </a:lt2>
      <a:accent1>
        <a:srgbClr val="F582B9"/>
      </a:accent1>
      <a:accent2>
        <a:srgbClr val="E95A96"/>
      </a:accent2>
      <a:accent3>
        <a:srgbClr val="AACDE6"/>
      </a:accent3>
      <a:accent4>
        <a:srgbClr val="A3C795"/>
      </a:accent4>
      <a:accent5>
        <a:srgbClr val="E6B16A"/>
      </a:accent5>
      <a:accent6>
        <a:srgbClr val="CE615E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371134696D7642B325DB9D2A6CC936" ma:contentTypeVersion="17" ma:contentTypeDescription="Ein neues Dokument erstellen." ma:contentTypeScope="" ma:versionID="83958dc3f89e20b320c7329291f10a25">
  <xsd:schema xmlns:xsd="http://www.w3.org/2001/XMLSchema" xmlns:xs="http://www.w3.org/2001/XMLSchema" xmlns:p="http://schemas.microsoft.com/office/2006/metadata/properties" xmlns:ns2="916aa2ab-b90f-42f1-9a4f-43f726abe249" xmlns:ns3="aab2f65b-3f33-45b8-a25c-f36b30a0c64a" targetNamespace="http://schemas.microsoft.com/office/2006/metadata/properties" ma:root="true" ma:fieldsID="b400c357697def44b275b2190c125390" ns2:_="" ns3:_="">
    <xsd:import namespace="916aa2ab-b90f-42f1-9a4f-43f726abe249"/>
    <xsd:import namespace="aab2f65b-3f33-45b8-a25c-f36b30a0c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aa2ab-b90f-42f1-9a4f-43f726abe2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ca37c87b-88de-468a-80c7-7bbbb99a06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b2f65b-3f33-45b8-a25c-f36b30a0c64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b1dbdf4e-8ca8-43ae-965c-8dfa3a9c39dd}" ma:internalName="TaxCatchAll" ma:showField="CatchAllData" ma:web="aab2f65b-3f33-45b8-a25c-f36b30a0c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6aa2ab-b90f-42f1-9a4f-43f726abe249">
      <Terms xmlns="http://schemas.microsoft.com/office/infopath/2007/PartnerControls"/>
    </lcf76f155ced4ddcb4097134ff3c332f>
    <TaxCatchAll xmlns="aab2f65b-3f33-45b8-a25c-f36b30a0c64a" xsi:nil="true"/>
  </documentManagement>
</p:properties>
</file>

<file path=customXml/itemProps1.xml><?xml version="1.0" encoding="utf-8"?>
<ds:datastoreItem xmlns:ds="http://schemas.openxmlformats.org/officeDocument/2006/customXml" ds:itemID="{EBB6AB0B-0F9C-44D3-A454-D0CAAAA6D5A4}"/>
</file>

<file path=customXml/itemProps2.xml><?xml version="1.0" encoding="utf-8"?>
<ds:datastoreItem xmlns:ds="http://schemas.openxmlformats.org/officeDocument/2006/customXml" ds:itemID="{F602F270-A094-4B37-BBB7-D63358DD54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13EF85-9CF3-41CC-989F-D963B502B2BD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2db71963-e02c-43fa-b96d-32bdeb258097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690d8dc6-fc76-4ae5-b804-6ef75cd09c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PPT-Vorlage_ALZ_CH_Neu</Template>
  <TotalTime>0</TotalTime>
  <Words>604</Words>
  <Application>Microsoft Office PowerPoint</Application>
  <PresentationFormat>Bildschirmpräsentation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Caibir</vt:lpstr>
      <vt:lpstr>Calibri</vt:lpstr>
      <vt:lpstr>Symbol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Becker Stefanie</dc:creator>
  <cp:lastModifiedBy>Becker Stefanie</cp:lastModifiedBy>
  <cp:revision>1</cp:revision>
  <dcterms:created xsi:type="dcterms:W3CDTF">2025-06-02T17:00:55Z</dcterms:created>
  <dcterms:modified xsi:type="dcterms:W3CDTF">2025-06-02T17:15:43Z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0x0101000D371134696D7642B325DB9D2A6CC936</vt:lpwstr>
  </property>
  <property fmtid="{D5CDD505-2E9C-101B-9397-08002B2CF9AE}" pid="3" name="Order">
    <vt:r8>2600</vt:r8>
  </property>
  <property fmtid="{D5CDD505-2E9C-101B-9397-08002B2CF9AE}" pid="4" name="MediaServiceImageTags">
    <vt:lpwstr/>
  </property>
</Properties>
</file>